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8"/>
  </p:notesMasterIdLst>
  <p:handoutMasterIdLst>
    <p:handoutMasterId r:id="rId19"/>
  </p:handoutMasterIdLst>
  <p:sldIdLst>
    <p:sldId id="270" r:id="rId2"/>
    <p:sldId id="273" r:id="rId3"/>
    <p:sldId id="275" r:id="rId4"/>
    <p:sldId id="410" r:id="rId5"/>
    <p:sldId id="480" r:id="rId6"/>
    <p:sldId id="412" r:id="rId7"/>
    <p:sldId id="481" r:id="rId8"/>
    <p:sldId id="483" r:id="rId9"/>
    <p:sldId id="513" r:id="rId10"/>
    <p:sldId id="455" r:id="rId11"/>
    <p:sldId id="486" r:id="rId12"/>
    <p:sldId id="512" r:id="rId13"/>
    <p:sldId id="514" r:id="rId14"/>
    <p:sldId id="482" r:id="rId15"/>
    <p:sldId id="506" r:id="rId16"/>
    <p:sldId id="511" r:id="rId17"/>
  </p:sldIdLst>
  <p:sldSz cx="9906000" cy="6858000" type="A4"/>
  <p:notesSz cx="6858000" cy="9144000"/>
  <p:defaultTextStyle>
    <a:defPPr>
      <a:defRPr lang="de-DE"/>
    </a:defPPr>
    <a:lvl1pPr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2000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536" userDrawn="1">
          <p15:clr>
            <a:srgbClr val="A4A3A4"/>
          </p15:clr>
        </p15:guide>
        <p15:guide id="2" pos="48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1A"/>
    <a:srgbClr val="85C591"/>
    <a:srgbClr val="45F968"/>
    <a:srgbClr val="CD7600"/>
    <a:srgbClr val="5C6971"/>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5" autoAdjust="0"/>
    <p:restoredTop sz="89496" autoAdjust="0"/>
  </p:normalViewPr>
  <p:slideViewPr>
    <p:cSldViewPr>
      <p:cViewPr>
        <p:scale>
          <a:sx n="100" d="100"/>
          <a:sy n="100" d="100"/>
        </p:scale>
        <p:origin x="1664" y="296"/>
      </p:cViewPr>
      <p:guideLst>
        <p:guide orient="horz" pos="1536"/>
        <p:guide pos="48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7.png"/><Relationship Id="rId1" Type="http://schemas.openxmlformats.org/officeDocument/2006/relationships/image" Target="../media/image36.png"/></Relationships>
</file>

<file path=ppt/diagrams/_rels/data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29.png"/></Relationships>
</file>

<file path=ppt/diagrams/_rels/data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7.png"/><Relationship Id="rId1"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DB596-8592-AB4E-B062-DA98D505D4DB}" type="doc">
      <dgm:prSet loTypeId="urn:microsoft.com/office/officeart/2005/8/layout/chevron1" loCatId="" qsTypeId="urn:microsoft.com/office/officeart/2005/8/quickstyle/simple1" qsCatId="simple" csTypeId="urn:microsoft.com/office/officeart/2005/8/colors/accent1_2" csCatId="accent1" phldr="1"/>
      <dgm:spPr/>
    </dgm:pt>
    <dgm:pt modelId="{C53000B8-50DE-F04C-8936-375CAEB39E70}">
      <dgm:prSet phldrT="[Text]"/>
      <dgm:spPr/>
      <dgm:t>
        <a:bodyPr/>
        <a:lstStyle/>
        <a:p>
          <a:r>
            <a:rPr lang="en-GB" dirty="0"/>
            <a:t>Evaluation and Comparison of Model and Pipeline</a:t>
          </a:r>
          <a:endParaRPr lang="de-DE" dirty="0"/>
        </a:p>
      </dgm:t>
    </dgm:pt>
    <dgm:pt modelId="{FC622903-BBD1-ED4A-B5B9-A586BE211D38}" type="parTrans" cxnId="{D9D51712-06C6-FC44-BD87-B40126FFB3A0}">
      <dgm:prSet/>
      <dgm:spPr/>
      <dgm:t>
        <a:bodyPr/>
        <a:lstStyle/>
        <a:p>
          <a:endParaRPr lang="de-DE"/>
        </a:p>
      </dgm:t>
    </dgm:pt>
    <dgm:pt modelId="{A11E35B6-DAB3-A34C-9730-8B57DAAB9D68}" type="sibTrans" cxnId="{D9D51712-06C6-FC44-BD87-B40126FFB3A0}">
      <dgm:prSet/>
      <dgm:spPr/>
      <dgm:t>
        <a:bodyPr/>
        <a:lstStyle/>
        <a:p>
          <a:endParaRPr lang="de-DE"/>
        </a:p>
      </dgm:t>
    </dgm:pt>
    <dgm:pt modelId="{460AF47A-8813-264E-B1F6-E20C53CE6D40}">
      <dgm:prSet phldrT="[Text]"/>
      <dgm:spPr/>
      <dgm:t>
        <a:bodyPr/>
        <a:lstStyle/>
        <a:p>
          <a:r>
            <a:rPr lang="en-GB" dirty="0"/>
            <a:t>Iterative Development and Fine-Tuning of LLM Models and RAG Pipelines</a:t>
          </a:r>
          <a:endParaRPr lang="de-DE" dirty="0"/>
        </a:p>
      </dgm:t>
    </dgm:pt>
    <dgm:pt modelId="{77EFC643-FCBC-2943-AF46-9A09E902E6B0}" type="sibTrans" cxnId="{33211631-46A1-3342-9600-DD5BA722D19F}">
      <dgm:prSet/>
      <dgm:spPr/>
      <dgm:t>
        <a:bodyPr/>
        <a:lstStyle/>
        <a:p>
          <a:endParaRPr lang="de-DE"/>
        </a:p>
      </dgm:t>
    </dgm:pt>
    <dgm:pt modelId="{43562496-9ABC-3E44-91C0-BCA793470BB1}" type="parTrans" cxnId="{33211631-46A1-3342-9600-DD5BA722D19F}">
      <dgm:prSet/>
      <dgm:spPr/>
      <dgm:t>
        <a:bodyPr/>
        <a:lstStyle/>
        <a:p>
          <a:endParaRPr lang="de-DE"/>
        </a:p>
      </dgm:t>
    </dgm:pt>
    <dgm:pt modelId="{A1EE7BE0-0A10-8C4D-9F79-FDAACA0FDB2A}">
      <dgm:prSet custT="1"/>
      <dgm:spPr/>
      <dgm:t>
        <a:bodyPr/>
        <a:lstStyle/>
        <a:p>
          <a:r>
            <a:rPr lang="en-GB" sz="1200" dirty="0"/>
            <a:t>Specification of Objectives and Procedure</a:t>
          </a:r>
          <a:endParaRPr lang="de-DE" sz="1200" dirty="0"/>
        </a:p>
      </dgm:t>
    </dgm:pt>
    <dgm:pt modelId="{A529436D-B687-4045-B079-B4E705888139}" type="parTrans" cxnId="{7A3E0DB7-613D-3A4B-B88F-5F17A39217D9}">
      <dgm:prSet/>
      <dgm:spPr/>
      <dgm:t>
        <a:bodyPr/>
        <a:lstStyle/>
        <a:p>
          <a:endParaRPr lang="de-DE"/>
        </a:p>
      </dgm:t>
    </dgm:pt>
    <dgm:pt modelId="{EA4DCA2D-4968-8843-B351-9EB6EDEEB3C4}" type="sibTrans" cxnId="{7A3E0DB7-613D-3A4B-B88F-5F17A39217D9}">
      <dgm:prSet/>
      <dgm:spPr/>
      <dgm:t>
        <a:bodyPr/>
        <a:lstStyle/>
        <a:p>
          <a:endParaRPr lang="de-DE"/>
        </a:p>
      </dgm:t>
    </dgm:pt>
    <dgm:pt modelId="{3BBC29CB-EF5A-3045-9037-4C8DAFDECAE5}">
      <dgm:prSet/>
      <dgm:spPr/>
      <dgm:t>
        <a:bodyPr/>
        <a:lstStyle/>
        <a:p>
          <a:r>
            <a:rPr lang="en-GB" noProof="0" dirty="0"/>
            <a:t>Discussion of Current Methods and Techniques LLM Fine-Tuning, RAG and NLP use-cases</a:t>
          </a:r>
          <a:endParaRPr lang="en-US" noProof="0" dirty="0"/>
        </a:p>
      </dgm:t>
    </dgm:pt>
    <dgm:pt modelId="{2C55CE62-A147-8C45-881C-71F0FDF47C18}" type="parTrans" cxnId="{B538996E-E2B6-2040-B12A-58D1EF53B5D4}">
      <dgm:prSet/>
      <dgm:spPr/>
      <dgm:t>
        <a:bodyPr/>
        <a:lstStyle/>
        <a:p>
          <a:endParaRPr lang="de-DE"/>
        </a:p>
      </dgm:t>
    </dgm:pt>
    <dgm:pt modelId="{32C36661-8068-FE48-B139-A040BBABBBCA}" type="sibTrans" cxnId="{B538996E-E2B6-2040-B12A-58D1EF53B5D4}">
      <dgm:prSet/>
      <dgm:spPr/>
      <dgm:t>
        <a:bodyPr/>
        <a:lstStyle/>
        <a:p>
          <a:endParaRPr lang="de-DE"/>
        </a:p>
      </dgm:t>
    </dgm:pt>
    <dgm:pt modelId="{56340972-C2BD-9444-A485-FDCCE9795025}" type="pres">
      <dgm:prSet presAssocID="{2E1DB596-8592-AB4E-B062-DA98D505D4DB}" presName="Name0" presStyleCnt="0">
        <dgm:presLayoutVars>
          <dgm:dir/>
          <dgm:animLvl val="lvl"/>
          <dgm:resizeHandles val="exact"/>
        </dgm:presLayoutVars>
      </dgm:prSet>
      <dgm:spPr/>
    </dgm:pt>
    <dgm:pt modelId="{465BB617-8588-C24F-BA5B-E1497F7424A9}" type="pres">
      <dgm:prSet presAssocID="{3BBC29CB-EF5A-3045-9037-4C8DAFDECAE5}" presName="parTxOnly" presStyleLbl="node1" presStyleIdx="0" presStyleCnt="4">
        <dgm:presLayoutVars>
          <dgm:chMax val="0"/>
          <dgm:chPref val="0"/>
          <dgm:bulletEnabled val="1"/>
        </dgm:presLayoutVars>
      </dgm:prSet>
      <dgm:spPr/>
    </dgm:pt>
    <dgm:pt modelId="{EE0F2558-B155-914D-BD58-3DFAD4F586F6}" type="pres">
      <dgm:prSet presAssocID="{32C36661-8068-FE48-B139-A040BBABBBCA}" presName="parTxOnlySpace" presStyleCnt="0"/>
      <dgm:spPr/>
    </dgm:pt>
    <dgm:pt modelId="{B14B2159-05FF-7C47-A58C-F1324718194F}" type="pres">
      <dgm:prSet presAssocID="{A1EE7BE0-0A10-8C4D-9F79-FDAACA0FDB2A}" presName="parTxOnly" presStyleLbl="node1" presStyleIdx="1" presStyleCnt="4">
        <dgm:presLayoutVars>
          <dgm:chMax val="0"/>
          <dgm:chPref val="0"/>
          <dgm:bulletEnabled val="1"/>
        </dgm:presLayoutVars>
      </dgm:prSet>
      <dgm:spPr/>
    </dgm:pt>
    <dgm:pt modelId="{91DFB428-8F20-E647-A702-06FACBE68F2C}" type="pres">
      <dgm:prSet presAssocID="{EA4DCA2D-4968-8843-B351-9EB6EDEEB3C4}" presName="parTxOnlySpace" presStyleCnt="0"/>
      <dgm:spPr/>
    </dgm:pt>
    <dgm:pt modelId="{BB7834EC-BDB3-0240-BFD2-76C6EA341BCA}" type="pres">
      <dgm:prSet presAssocID="{460AF47A-8813-264E-B1F6-E20C53CE6D40}" presName="parTxOnly" presStyleLbl="node1" presStyleIdx="2" presStyleCnt="4">
        <dgm:presLayoutVars>
          <dgm:chMax val="0"/>
          <dgm:chPref val="0"/>
          <dgm:bulletEnabled val="1"/>
        </dgm:presLayoutVars>
      </dgm:prSet>
      <dgm:spPr/>
    </dgm:pt>
    <dgm:pt modelId="{3D9FA2CB-4A40-044C-A5E0-EAEBA6DAE85A}" type="pres">
      <dgm:prSet presAssocID="{77EFC643-FCBC-2943-AF46-9A09E902E6B0}" presName="parTxOnlySpace" presStyleCnt="0"/>
      <dgm:spPr/>
    </dgm:pt>
    <dgm:pt modelId="{51B47F8C-9956-AE43-9906-98C6996D8017}" type="pres">
      <dgm:prSet presAssocID="{C53000B8-50DE-F04C-8936-375CAEB39E70}" presName="parTxOnly" presStyleLbl="node1" presStyleIdx="3" presStyleCnt="4">
        <dgm:presLayoutVars>
          <dgm:chMax val="0"/>
          <dgm:chPref val="0"/>
          <dgm:bulletEnabled val="1"/>
        </dgm:presLayoutVars>
      </dgm:prSet>
      <dgm:spPr/>
    </dgm:pt>
  </dgm:ptLst>
  <dgm:cxnLst>
    <dgm:cxn modelId="{D9D51712-06C6-FC44-BD87-B40126FFB3A0}" srcId="{2E1DB596-8592-AB4E-B062-DA98D505D4DB}" destId="{C53000B8-50DE-F04C-8936-375CAEB39E70}" srcOrd="3" destOrd="0" parTransId="{FC622903-BBD1-ED4A-B5B9-A586BE211D38}" sibTransId="{A11E35B6-DAB3-A34C-9730-8B57DAAB9D68}"/>
    <dgm:cxn modelId="{33211631-46A1-3342-9600-DD5BA722D19F}" srcId="{2E1DB596-8592-AB4E-B062-DA98D505D4DB}" destId="{460AF47A-8813-264E-B1F6-E20C53CE6D40}" srcOrd="2" destOrd="0" parTransId="{43562496-9ABC-3E44-91C0-BCA793470BB1}" sibTransId="{77EFC643-FCBC-2943-AF46-9A09E902E6B0}"/>
    <dgm:cxn modelId="{9D274753-D0E6-2147-ADEB-8166E49ADCC8}" type="presOf" srcId="{C53000B8-50DE-F04C-8936-375CAEB39E70}" destId="{51B47F8C-9956-AE43-9906-98C6996D8017}" srcOrd="0" destOrd="0" presId="urn:microsoft.com/office/officeart/2005/8/layout/chevron1"/>
    <dgm:cxn modelId="{B538996E-E2B6-2040-B12A-58D1EF53B5D4}" srcId="{2E1DB596-8592-AB4E-B062-DA98D505D4DB}" destId="{3BBC29CB-EF5A-3045-9037-4C8DAFDECAE5}" srcOrd="0" destOrd="0" parTransId="{2C55CE62-A147-8C45-881C-71F0FDF47C18}" sibTransId="{32C36661-8068-FE48-B139-A040BBABBBCA}"/>
    <dgm:cxn modelId="{E3BA9A83-AD59-5341-A27D-B4C76E8C562F}" type="presOf" srcId="{460AF47A-8813-264E-B1F6-E20C53CE6D40}" destId="{BB7834EC-BDB3-0240-BFD2-76C6EA341BCA}" srcOrd="0" destOrd="0" presId="urn:microsoft.com/office/officeart/2005/8/layout/chevron1"/>
    <dgm:cxn modelId="{A57B2DAB-0DDF-8C4C-B4CB-E50766C0511D}" type="presOf" srcId="{3BBC29CB-EF5A-3045-9037-4C8DAFDECAE5}" destId="{465BB617-8588-C24F-BA5B-E1497F7424A9}" srcOrd="0" destOrd="0" presId="urn:microsoft.com/office/officeart/2005/8/layout/chevron1"/>
    <dgm:cxn modelId="{7A3E0DB7-613D-3A4B-B88F-5F17A39217D9}" srcId="{2E1DB596-8592-AB4E-B062-DA98D505D4DB}" destId="{A1EE7BE0-0A10-8C4D-9F79-FDAACA0FDB2A}" srcOrd="1" destOrd="0" parTransId="{A529436D-B687-4045-B079-B4E705888139}" sibTransId="{EA4DCA2D-4968-8843-B351-9EB6EDEEB3C4}"/>
    <dgm:cxn modelId="{93BB2FF1-7ABF-A349-ACDF-E4EA5DDA17CB}" type="presOf" srcId="{2E1DB596-8592-AB4E-B062-DA98D505D4DB}" destId="{56340972-C2BD-9444-A485-FDCCE9795025}" srcOrd="0" destOrd="0" presId="urn:microsoft.com/office/officeart/2005/8/layout/chevron1"/>
    <dgm:cxn modelId="{49CAC4FA-4B60-7149-9175-BC1A5AF322AB}" type="presOf" srcId="{A1EE7BE0-0A10-8C4D-9F79-FDAACA0FDB2A}" destId="{B14B2159-05FF-7C47-A58C-F1324718194F}" srcOrd="0" destOrd="0" presId="urn:microsoft.com/office/officeart/2005/8/layout/chevron1"/>
    <dgm:cxn modelId="{0DC79872-32B8-D749-AD82-D11D21CCDFC1}" type="presParOf" srcId="{56340972-C2BD-9444-A485-FDCCE9795025}" destId="{465BB617-8588-C24F-BA5B-E1497F7424A9}" srcOrd="0" destOrd="0" presId="urn:microsoft.com/office/officeart/2005/8/layout/chevron1"/>
    <dgm:cxn modelId="{37442533-FCC8-ED44-A3A4-D90F69DF8610}" type="presParOf" srcId="{56340972-C2BD-9444-A485-FDCCE9795025}" destId="{EE0F2558-B155-914D-BD58-3DFAD4F586F6}" srcOrd="1" destOrd="0" presId="urn:microsoft.com/office/officeart/2005/8/layout/chevron1"/>
    <dgm:cxn modelId="{3E17F759-9544-524D-9180-1E352601BD19}" type="presParOf" srcId="{56340972-C2BD-9444-A485-FDCCE9795025}" destId="{B14B2159-05FF-7C47-A58C-F1324718194F}" srcOrd="2" destOrd="0" presId="urn:microsoft.com/office/officeart/2005/8/layout/chevron1"/>
    <dgm:cxn modelId="{36036670-1BAE-FA4B-8EE7-0DBA0A64F0A1}" type="presParOf" srcId="{56340972-C2BD-9444-A485-FDCCE9795025}" destId="{91DFB428-8F20-E647-A702-06FACBE68F2C}" srcOrd="3" destOrd="0" presId="urn:microsoft.com/office/officeart/2005/8/layout/chevron1"/>
    <dgm:cxn modelId="{ADDDBE63-C1CA-AB4C-A721-EF4438827D31}" type="presParOf" srcId="{56340972-C2BD-9444-A485-FDCCE9795025}" destId="{BB7834EC-BDB3-0240-BFD2-76C6EA341BCA}" srcOrd="4" destOrd="0" presId="urn:microsoft.com/office/officeart/2005/8/layout/chevron1"/>
    <dgm:cxn modelId="{534CB895-401F-EC4B-B44D-BF132545534A}" type="presParOf" srcId="{56340972-C2BD-9444-A485-FDCCE9795025}" destId="{3D9FA2CB-4A40-044C-A5E0-EAEBA6DAE85A}" srcOrd="5" destOrd="0" presId="urn:microsoft.com/office/officeart/2005/8/layout/chevron1"/>
    <dgm:cxn modelId="{E93F27A7-0FB8-EA49-BD9B-E0A47E81B370}" type="presParOf" srcId="{56340972-C2BD-9444-A485-FDCCE9795025}" destId="{51B47F8C-9956-AE43-9906-98C6996D801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6105F5-E11E-4792-A807-E25EC28F807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1FB16CD-D74A-4633-91A5-7B8E5CF14645}">
      <dgm:prSet/>
      <dgm:spPr/>
      <dgm:t>
        <a:bodyPr/>
        <a:lstStyle/>
        <a:p>
          <a:pPr>
            <a:lnSpc>
              <a:spcPct val="100000"/>
            </a:lnSpc>
          </a:pPr>
          <a:r>
            <a:rPr lang="de-DE" dirty="0"/>
            <a:t>Design-Science-</a:t>
          </a:r>
          <a:r>
            <a:rPr lang="de-DE" dirty="0" err="1"/>
            <a:t>Resarch</a:t>
          </a:r>
          <a:r>
            <a:rPr lang="de-DE" dirty="0"/>
            <a:t> </a:t>
          </a:r>
          <a:br>
            <a:rPr lang="de-DE" dirty="0"/>
          </a:br>
          <a:r>
            <a:rPr lang="de-DE" dirty="0"/>
            <a:t>(Gregor and </a:t>
          </a:r>
          <a:r>
            <a:rPr lang="de-DE" dirty="0" err="1"/>
            <a:t>Hevner</a:t>
          </a:r>
          <a:r>
            <a:rPr lang="de-DE" dirty="0"/>
            <a:t> 2013)</a:t>
          </a:r>
          <a:r>
            <a:rPr lang="de-DE" baseline="30000" dirty="0"/>
            <a:t>2</a:t>
          </a:r>
          <a:endParaRPr lang="en-US" baseline="30000" dirty="0"/>
        </a:p>
      </dgm:t>
    </dgm:pt>
    <dgm:pt modelId="{7F33FBF8-368A-4CF9-B273-0D1FA07A9839}" type="parTrans" cxnId="{CF211B97-A270-4556-8338-CF69FD940451}">
      <dgm:prSet/>
      <dgm:spPr/>
      <dgm:t>
        <a:bodyPr/>
        <a:lstStyle/>
        <a:p>
          <a:endParaRPr lang="en-US"/>
        </a:p>
      </dgm:t>
    </dgm:pt>
    <dgm:pt modelId="{C5EDD9EB-60BB-4FBD-B2B1-35FDD72E9CE3}" type="sibTrans" cxnId="{CF211B97-A270-4556-8338-CF69FD940451}">
      <dgm:prSet/>
      <dgm:spPr/>
      <dgm:t>
        <a:bodyPr/>
        <a:lstStyle/>
        <a:p>
          <a:pPr>
            <a:lnSpc>
              <a:spcPct val="100000"/>
            </a:lnSpc>
          </a:pPr>
          <a:endParaRPr lang="en-US"/>
        </a:p>
      </dgm:t>
    </dgm:pt>
    <dgm:pt modelId="{2C08E6E4-8A84-489F-9A58-BC41E7F5A290}">
      <dgm:prSet/>
      <dgm:spPr/>
      <dgm:t>
        <a:bodyPr/>
        <a:lstStyle/>
        <a:p>
          <a:pPr>
            <a:lnSpc>
              <a:spcPct val="100000"/>
            </a:lnSpc>
          </a:pPr>
          <a:r>
            <a:rPr lang="de-DE" dirty="0" err="1"/>
            <a:t>Literature</a:t>
          </a:r>
          <a:r>
            <a:rPr lang="de-DE" dirty="0"/>
            <a:t> review (Webster/Watson 2002</a:t>
          </a:r>
          <a:r>
            <a:rPr lang="de-DE" baseline="0" dirty="0"/>
            <a:t>)</a:t>
          </a:r>
          <a:r>
            <a:rPr lang="de-DE" baseline="30000" dirty="0"/>
            <a:t>1</a:t>
          </a:r>
          <a:endParaRPr lang="en-US" dirty="0"/>
        </a:p>
      </dgm:t>
    </dgm:pt>
    <dgm:pt modelId="{0D341750-BB72-463D-AFC5-0E05EF16A3AF}" type="parTrans" cxnId="{DC4F7987-A405-4BE7-AB69-F5FD3872CAB6}">
      <dgm:prSet/>
      <dgm:spPr/>
      <dgm:t>
        <a:bodyPr/>
        <a:lstStyle/>
        <a:p>
          <a:endParaRPr lang="en-US"/>
        </a:p>
      </dgm:t>
    </dgm:pt>
    <dgm:pt modelId="{1CE0B997-11EE-4428-8D81-98F45E020E0E}" type="sibTrans" cxnId="{DC4F7987-A405-4BE7-AB69-F5FD3872CAB6}">
      <dgm:prSet/>
      <dgm:spPr/>
      <dgm:t>
        <a:bodyPr/>
        <a:lstStyle/>
        <a:p>
          <a:pPr>
            <a:lnSpc>
              <a:spcPct val="100000"/>
            </a:lnSpc>
          </a:pPr>
          <a:endParaRPr lang="en-US"/>
        </a:p>
      </dgm:t>
    </dgm:pt>
    <dgm:pt modelId="{D81A49FC-99DE-3642-8628-40261937DC6A}">
      <dgm:prSet/>
      <dgm:spPr/>
      <dgm:t>
        <a:bodyPr/>
        <a:lstStyle/>
        <a:p>
          <a:pPr>
            <a:lnSpc>
              <a:spcPct val="100000"/>
            </a:lnSpc>
          </a:pPr>
          <a:r>
            <a:rPr lang="de-DE" dirty="0"/>
            <a:t>Iterative </a:t>
          </a:r>
          <a:r>
            <a:rPr lang="de-DE" dirty="0" err="1"/>
            <a:t>prototyping</a:t>
          </a:r>
          <a:r>
            <a:rPr lang="de-DE" dirty="0"/>
            <a:t> (Wilde/Hess 2007)</a:t>
          </a:r>
          <a:r>
            <a:rPr lang="de-DE" baseline="30000" dirty="0"/>
            <a:t>3</a:t>
          </a:r>
          <a:endParaRPr lang="de-DE" dirty="0"/>
        </a:p>
      </dgm:t>
    </dgm:pt>
    <dgm:pt modelId="{47406534-0F6F-CE49-ABC3-A5C9BEFAD86A}" type="parTrans" cxnId="{E01B3FB0-B94B-4348-9C10-894397B6499F}">
      <dgm:prSet/>
      <dgm:spPr/>
      <dgm:t>
        <a:bodyPr/>
        <a:lstStyle/>
        <a:p>
          <a:endParaRPr lang="de-DE"/>
        </a:p>
      </dgm:t>
    </dgm:pt>
    <dgm:pt modelId="{4155004B-D249-674A-9A5C-03DE4E3F0A31}" type="sibTrans" cxnId="{E01B3FB0-B94B-4348-9C10-894397B6499F}">
      <dgm:prSet/>
      <dgm:spPr/>
      <dgm:t>
        <a:bodyPr/>
        <a:lstStyle/>
        <a:p>
          <a:pPr>
            <a:lnSpc>
              <a:spcPct val="100000"/>
            </a:lnSpc>
          </a:pPr>
          <a:endParaRPr lang="de-DE"/>
        </a:p>
      </dgm:t>
    </dgm:pt>
    <dgm:pt modelId="{8B781F70-494D-404C-ABEC-1EA461FA771A}">
      <dgm:prSet/>
      <dgm:spPr/>
      <dgm:t>
        <a:bodyPr/>
        <a:lstStyle/>
        <a:p>
          <a:pPr>
            <a:lnSpc>
              <a:spcPct val="100000"/>
            </a:lnSpc>
          </a:pPr>
          <a:r>
            <a:rPr lang="de-DE" dirty="0"/>
            <a:t>Qualitative </a:t>
          </a:r>
          <a:r>
            <a:rPr lang="de-DE" dirty="0" err="1"/>
            <a:t>evaluation</a:t>
          </a:r>
          <a:r>
            <a:rPr lang="de-DE" dirty="0"/>
            <a:t> </a:t>
          </a:r>
          <a:r>
            <a:rPr lang="de-DE" dirty="0" err="1"/>
            <a:t>with</a:t>
          </a:r>
          <a:r>
            <a:rPr lang="de-DE" dirty="0"/>
            <a:t> </a:t>
          </a:r>
          <a:r>
            <a:rPr lang="de-DE" dirty="0" err="1"/>
            <a:t>comparison</a:t>
          </a:r>
          <a:r>
            <a:rPr lang="de-DE" dirty="0"/>
            <a:t> </a:t>
          </a:r>
          <a:r>
            <a:rPr lang="de-DE" dirty="0" err="1"/>
            <a:t>based</a:t>
          </a:r>
          <a:r>
            <a:rPr lang="de-DE" dirty="0"/>
            <a:t> on own expert </a:t>
          </a:r>
          <a:r>
            <a:rPr lang="de-DE" dirty="0" err="1"/>
            <a:t>knowledge</a:t>
          </a:r>
          <a:r>
            <a:rPr lang="de-DE" dirty="0"/>
            <a:t> </a:t>
          </a:r>
          <a:endParaRPr lang="de-DE" b="0" baseline="30000" dirty="0"/>
        </a:p>
      </dgm:t>
    </dgm:pt>
    <dgm:pt modelId="{E537E01B-8BB1-EB41-A6F4-D4C2F646E256}" type="parTrans" cxnId="{07B07E58-1456-5049-84CE-E2A3A6F85C34}">
      <dgm:prSet/>
      <dgm:spPr/>
      <dgm:t>
        <a:bodyPr/>
        <a:lstStyle/>
        <a:p>
          <a:endParaRPr lang="de-DE"/>
        </a:p>
      </dgm:t>
    </dgm:pt>
    <dgm:pt modelId="{226C58A6-1BDB-8F45-ADC4-3C058119E9BF}" type="sibTrans" cxnId="{07B07E58-1456-5049-84CE-E2A3A6F85C34}">
      <dgm:prSet/>
      <dgm:spPr/>
      <dgm:t>
        <a:bodyPr/>
        <a:lstStyle/>
        <a:p>
          <a:endParaRPr lang="de-DE"/>
        </a:p>
      </dgm:t>
    </dgm:pt>
    <dgm:pt modelId="{787A7EE3-961D-4AF5-BF49-F4AD8C712DE7}" type="pres">
      <dgm:prSet presAssocID="{E86105F5-E11E-4792-A807-E25EC28F807B}" presName="root" presStyleCnt="0">
        <dgm:presLayoutVars>
          <dgm:dir/>
          <dgm:resizeHandles val="exact"/>
        </dgm:presLayoutVars>
      </dgm:prSet>
      <dgm:spPr/>
    </dgm:pt>
    <dgm:pt modelId="{D8368D3A-8175-423E-9A54-41BC7E2A4A9E}" type="pres">
      <dgm:prSet presAssocID="{E86105F5-E11E-4792-A807-E25EC28F807B}" presName="container" presStyleCnt="0">
        <dgm:presLayoutVars>
          <dgm:dir/>
          <dgm:resizeHandles val="exact"/>
        </dgm:presLayoutVars>
      </dgm:prSet>
      <dgm:spPr/>
    </dgm:pt>
    <dgm:pt modelId="{8A8B4B27-88B4-42D9-AB2A-56871F0B2905}" type="pres">
      <dgm:prSet presAssocID="{2C08E6E4-8A84-489F-9A58-BC41E7F5A290}" presName="compNode" presStyleCnt="0"/>
      <dgm:spPr/>
    </dgm:pt>
    <dgm:pt modelId="{F8831B71-AE7D-4E80-AF81-67765570AEA7}" type="pres">
      <dgm:prSet presAssocID="{2C08E6E4-8A84-489F-9A58-BC41E7F5A290}" presName="iconBgRect" presStyleLbl="bgShp" presStyleIdx="0" presStyleCnt="4"/>
      <dgm:spPr/>
    </dgm:pt>
    <dgm:pt modelId="{59A26AE4-7981-4673-8E25-70B8CDDD682B}" type="pres">
      <dgm:prSet presAssocID="{2C08E6E4-8A84-489F-9A58-BC41E7F5A29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elle mit einfarbiger Füllung"/>
        </a:ext>
      </dgm:extLst>
    </dgm:pt>
    <dgm:pt modelId="{4F524825-023F-422C-A2FE-25E51C2D65CF}" type="pres">
      <dgm:prSet presAssocID="{2C08E6E4-8A84-489F-9A58-BC41E7F5A290}" presName="spaceRect" presStyleCnt="0"/>
      <dgm:spPr/>
    </dgm:pt>
    <dgm:pt modelId="{2FA1DCF2-8205-4F86-8C1A-56E6751EEE7A}" type="pres">
      <dgm:prSet presAssocID="{2C08E6E4-8A84-489F-9A58-BC41E7F5A290}" presName="textRect" presStyleLbl="revTx" presStyleIdx="0" presStyleCnt="4">
        <dgm:presLayoutVars>
          <dgm:chMax val="1"/>
          <dgm:chPref val="1"/>
        </dgm:presLayoutVars>
      </dgm:prSet>
      <dgm:spPr/>
    </dgm:pt>
    <dgm:pt modelId="{D4669481-8CE8-F24C-A770-4990160306D8}" type="pres">
      <dgm:prSet presAssocID="{1CE0B997-11EE-4428-8D81-98F45E020E0E}" presName="sibTrans" presStyleLbl="sibTrans2D1" presStyleIdx="0" presStyleCnt="0"/>
      <dgm:spPr/>
    </dgm:pt>
    <dgm:pt modelId="{D081F4EC-0C14-4E1A-8EFF-80968CEC2090}" type="pres">
      <dgm:prSet presAssocID="{D1FB16CD-D74A-4633-91A5-7B8E5CF14645}" presName="compNode" presStyleCnt="0"/>
      <dgm:spPr/>
    </dgm:pt>
    <dgm:pt modelId="{939FF2F3-A8E3-4EF0-8D0F-7F1C05590D7D}" type="pres">
      <dgm:prSet presAssocID="{D1FB16CD-D74A-4633-91A5-7B8E5CF14645}" presName="iconBgRect" presStyleLbl="bgShp" presStyleIdx="1" presStyleCnt="4"/>
      <dgm:spPr/>
    </dgm:pt>
    <dgm:pt modelId="{33FD339F-2AAC-4105-B84D-74827B2549C2}" type="pres">
      <dgm:prSet presAssocID="{D1FB16CD-D74A-4633-91A5-7B8E5CF14645}"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orkflow mit einfarbiger Füllung"/>
        </a:ext>
      </dgm:extLst>
    </dgm:pt>
    <dgm:pt modelId="{9D45C5E7-D6A4-420C-AAAC-1BF2494BFE2A}" type="pres">
      <dgm:prSet presAssocID="{D1FB16CD-D74A-4633-91A5-7B8E5CF14645}" presName="spaceRect" presStyleCnt="0"/>
      <dgm:spPr/>
    </dgm:pt>
    <dgm:pt modelId="{8FAD2150-C69F-43A0-A292-F795C677D6DF}" type="pres">
      <dgm:prSet presAssocID="{D1FB16CD-D74A-4633-91A5-7B8E5CF14645}" presName="textRect" presStyleLbl="revTx" presStyleIdx="1" presStyleCnt="4">
        <dgm:presLayoutVars>
          <dgm:chMax val="1"/>
          <dgm:chPref val="1"/>
        </dgm:presLayoutVars>
      </dgm:prSet>
      <dgm:spPr/>
    </dgm:pt>
    <dgm:pt modelId="{E58AA078-29BC-4A89-ACE6-44EAA3231BDA}" type="pres">
      <dgm:prSet presAssocID="{C5EDD9EB-60BB-4FBD-B2B1-35FDD72E9CE3}" presName="sibTrans" presStyleLbl="sibTrans2D1" presStyleIdx="0" presStyleCnt="0"/>
      <dgm:spPr/>
    </dgm:pt>
    <dgm:pt modelId="{5BEDEB9D-8AAC-D743-B2BD-C3BE003338D4}" type="pres">
      <dgm:prSet presAssocID="{D81A49FC-99DE-3642-8628-40261937DC6A}" presName="compNode" presStyleCnt="0"/>
      <dgm:spPr/>
    </dgm:pt>
    <dgm:pt modelId="{EEDEE9B6-2637-E942-88A3-208D3756C82D}" type="pres">
      <dgm:prSet presAssocID="{D81A49FC-99DE-3642-8628-40261937DC6A}" presName="iconBgRect" presStyleLbl="bgShp" presStyleIdx="2" presStyleCnt="4"/>
      <dgm:spPr/>
    </dgm:pt>
    <dgm:pt modelId="{602CD781-9D67-D047-A11E-B1CF61C1C155}" type="pres">
      <dgm:prSet presAssocID="{D81A49FC-99DE-3642-8628-40261937DC6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lühbirne und Zahnrad mit einfarbiger Füllung"/>
        </a:ext>
      </dgm:extLst>
    </dgm:pt>
    <dgm:pt modelId="{3F2863B1-A857-FC42-A49A-8EAAE7CB4781}" type="pres">
      <dgm:prSet presAssocID="{D81A49FC-99DE-3642-8628-40261937DC6A}" presName="spaceRect" presStyleCnt="0"/>
      <dgm:spPr/>
    </dgm:pt>
    <dgm:pt modelId="{6410A8BD-AA5D-E140-B46B-0E20F5AB2163}" type="pres">
      <dgm:prSet presAssocID="{D81A49FC-99DE-3642-8628-40261937DC6A}" presName="textRect" presStyleLbl="revTx" presStyleIdx="2" presStyleCnt="4">
        <dgm:presLayoutVars>
          <dgm:chMax val="1"/>
          <dgm:chPref val="1"/>
        </dgm:presLayoutVars>
      </dgm:prSet>
      <dgm:spPr/>
    </dgm:pt>
    <dgm:pt modelId="{F5E951D1-4AD4-4340-93FE-221692EC5157}" type="pres">
      <dgm:prSet presAssocID="{4155004B-D249-674A-9A5C-03DE4E3F0A31}" presName="sibTrans" presStyleLbl="sibTrans2D1" presStyleIdx="0" presStyleCnt="0"/>
      <dgm:spPr/>
    </dgm:pt>
    <dgm:pt modelId="{8C9E3CA8-E91F-F048-B8FA-37ED180265C1}" type="pres">
      <dgm:prSet presAssocID="{8B781F70-494D-404C-ABEC-1EA461FA771A}" presName="compNode" presStyleCnt="0"/>
      <dgm:spPr/>
    </dgm:pt>
    <dgm:pt modelId="{61BA3418-11D7-504D-833D-B11419E524ED}" type="pres">
      <dgm:prSet presAssocID="{8B781F70-494D-404C-ABEC-1EA461FA771A}" presName="iconBgRect" presStyleLbl="bgShp" presStyleIdx="3" presStyleCnt="4"/>
      <dgm:spPr/>
    </dgm:pt>
    <dgm:pt modelId="{82833F56-ACE4-904B-8F5D-785433692EB0}" type="pres">
      <dgm:prSet presAssocID="{8B781F70-494D-404C-ABEC-1EA461FA771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Klemmbrett gemischt mit einfarbiger Füllung"/>
        </a:ext>
      </dgm:extLst>
    </dgm:pt>
    <dgm:pt modelId="{18180A45-A663-3D49-95EE-A0CEBC41FEB7}" type="pres">
      <dgm:prSet presAssocID="{8B781F70-494D-404C-ABEC-1EA461FA771A}" presName="spaceRect" presStyleCnt="0"/>
      <dgm:spPr/>
    </dgm:pt>
    <dgm:pt modelId="{323CE08A-E75E-6743-8AFE-BA2AE91BFF4C}" type="pres">
      <dgm:prSet presAssocID="{8B781F70-494D-404C-ABEC-1EA461FA771A}" presName="textRect" presStyleLbl="revTx" presStyleIdx="3" presStyleCnt="4" custScaleX="115272">
        <dgm:presLayoutVars>
          <dgm:chMax val="1"/>
          <dgm:chPref val="1"/>
        </dgm:presLayoutVars>
      </dgm:prSet>
      <dgm:spPr/>
    </dgm:pt>
  </dgm:ptLst>
  <dgm:cxnLst>
    <dgm:cxn modelId="{71F6200B-7E0D-9949-9C66-6BE5C3F23C14}" type="presOf" srcId="{2C08E6E4-8A84-489F-9A58-BC41E7F5A290}" destId="{2FA1DCF2-8205-4F86-8C1A-56E6751EEE7A}" srcOrd="0" destOrd="0" presId="urn:microsoft.com/office/officeart/2018/2/layout/IconCircleList"/>
    <dgm:cxn modelId="{0C96262C-858E-F042-A8F2-A3649AD1A0BA}" type="presOf" srcId="{C5EDD9EB-60BB-4FBD-B2B1-35FDD72E9CE3}" destId="{E58AA078-29BC-4A89-ACE6-44EAA3231BDA}" srcOrd="0" destOrd="0" presId="urn:microsoft.com/office/officeart/2018/2/layout/IconCircleList"/>
    <dgm:cxn modelId="{07B07E58-1456-5049-84CE-E2A3A6F85C34}" srcId="{E86105F5-E11E-4792-A807-E25EC28F807B}" destId="{8B781F70-494D-404C-ABEC-1EA461FA771A}" srcOrd="3" destOrd="0" parTransId="{E537E01B-8BB1-EB41-A6F4-D4C2F646E256}" sibTransId="{226C58A6-1BDB-8F45-ADC4-3C058119E9BF}"/>
    <dgm:cxn modelId="{DC4F7987-A405-4BE7-AB69-F5FD3872CAB6}" srcId="{E86105F5-E11E-4792-A807-E25EC28F807B}" destId="{2C08E6E4-8A84-489F-9A58-BC41E7F5A290}" srcOrd="0" destOrd="0" parTransId="{0D341750-BB72-463D-AFC5-0E05EF16A3AF}" sibTransId="{1CE0B997-11EE-4428-8D81-98F45E020E0E}"/>
    <dgm:cxn modelId="{35528D90-7CB4-FF49-AD65-40AFE76BF649}" type="presOf" srcId="{D1FB16CD-D74A-4633-91A5-7B8E5CF14645}" destId="{8FAD2150-C69F-43A0-A292-F795C677D6DF}" srcOrd="0" destOrd="0" presId="urn:microsoft.com/office/officeart/2018/2/layout/IconCircleList"/>
    <dgm:cxn modelId="{D4AEA790-41C1-774C-A4ED-08872AF2F52A}" type="presOf" srcId="{E86105F5-E11E-4792-A807-E25EC28F807B}" destId="{787A7EE3-961D-4AF5-BF49-F4AD8C712DE7}" srcOrd="0" destOrd="0" presId="urn:microsoft.com/office/officeart/2018/2/layout/IconCircleList"/>
    <dgm:cxn modelId="{CF211B97-A270-4556-8338-CF69FD940451}" srcId="{E86105F5-E11E-4792-A807-E25EC28F807B}" destId="{D1FB16CD-D74A-4633-91A5-7B8E5CF14645}" srcOrd="1" destOrd="0" parTransId="{7F33FBF8-368A-4CF9-B273-0D1FA07A9839}" sibTransId="{C5EDD9EB-60BB-4FBD-B2B1-35FDD72E9CE3}"/>
    <dgm:cxn modelId="{E6A8D9A2-DEE3-FF41-A38D-CE677558222C}" type="presOf" srcId="{D81A49FC-99DE-3642-8628-40261937DC6A}" destId="{6410A8BD-AA5D-E140-B46B-0E20F5AB2163}" srcOrd="0" destOrd="0" presId="urn:microsoft.com/office/officeart/2018/2/layout/IconCircleList"/>
    <dgm:cxn modelId="{8CD398A7-7AF5-9044-8A81-DA1E5F59EA26}" type="presOf" srcId="{1CE0B997-11EE-4428-8D81-98F45E020E0E}" destId="{D4669481-8CE8-F24C-A770-4990160306D8}" srcOrd="0" destOrd="0" presId="urn:microsoft.com/office/officeart/2018/2/layout/IconCircleList"/>
    <dgm:cxn modelId="{E01B3FB0-B94B-4348-9C10-894397B6499F}" srcId="{E86105F5-E11E-4792-A807-E25EC28F807B}" destId="{D81A49FC-99DE-3642-8628-40261937DC6A}" srcOrd="2" destOrd="0" parTransId="{47406534-0F6F-CE49-ABC3-A5C9BEFAD86A}" sibTransId="{4155004B-D249-674A-9A5C-03DE4E3F0A31}"/>
    <dgm:cxn modelId="{7E0491DA-7107-D54F-A16A-C373C8F8EACB}" type="presOf" srcId="{4155004B-D249-674A-9A5C-03DE4E3F0A31}" destId="{F5E951D1-4AD4-4340-93FE-221692EC5157}" srcOrd="0" destOrd="0" presId="urn:microsoft.com/office/officeart/2018/2/layout/IconCircleList"/>
    <dgm:cxn modelId="{BBF4E1F2-C8D4-F049-B55E-C3B2A6C6F623}" type="presOf" srcId="{8B781F70-494D-404C-ABEC-1EA461FA771A}" destId="{323CE08A-E75E-6743-8AFE-BA2AE91BFF4C}" srcOrd="0" destOrd="0" presId="urn:microsoft.com/office/officeart/2018/2/layout/IconCircleList"/>
    <dgm:cxn modelId="{6E58B903-3839-F14B-AB6C-60CE8C2C7865}" type="presParOf" srcId="{787A7EE3-961D-4AF5-BF49-F4AD8C712DE7}" destId="{D8368D3A-8175-423E-9A54-41BC7E2A4A9E}" srcOrd="0" destOrd="0" presId="urn:microsoft.com/office/officeart/2018/2/layout/IconCircleList"/>
    <dgm:cxn modelId="{553044DB-DC23-9C46-91A0-E50BF81754E9}" type="presParOf" srcId="{D8368D3A-8175-423E-9A54-41BC7E2A4A9E}" destId="{8A8B4B27-88B4-42D9-AB2A-56871F0B2905}" srcOrd="0" destOrd="0" presId="urn:microsoft.com/office/officeart/2018/2/layout/IconCircleList"/>
    <dgm:cxn modelId="{4C45F8FA-668A-944D-BF29-6D0C567AFC77}" type="presParOf" srcId="{8A8B4B27-88B4-42D9-AB2A-56871F0B2905}" destId="{F8831B71-AE7D-4E80-AF81-67765570AEA7}" srcOrd="0" destOrd="0" presId="urn:microsoft.com/office/officeart/2018/2/layout/IconCircleList"/>
    <dgm:cxn modelId="{4022DA66-A118-1248-B1B0-0AB668F8C7CD}" type="presParOf" srcId="{8A8B4B27-88B4-42D9-AB2A-56871F0B2905}" destId="{59A26AE4-7981-4673-8E25-70B8CDDD682B}" srcOrd="1" destOrd="0" presId="urn:microsoft.com/office/officeart/2018/2/layout/IconCircleList"/>
    <dgm:cxn modelId="{450C5D3B-7124-2C48-8B2D-008D591A8986}" type="presParOf" srcId="{8A8B4B27-88B4-42D9-AB2A-56871F0B2905}" destId="{4F524825-023F-422C-A2FE-25E51C2D65CF}" srcOrd="2" destOrd="0" presId="urn:microsoft.com/office/officeart/2018/2/layout/IconCircleList"/>
    <dgm:cxn modelId="{224AF9F5-11B2-9846-906F-9BAF392320B2}" type="presParOf" srcId="{8A8B4B27-88B4-42D9-AB2A-56871F0B2905}" destId="{2FA1DCF2-8205-4F86-8C1A-56E6751EEE7A}" srcOrd="3" destOrd="0" presId="urn:microsoft.com/office/officeart/2018/2/layout/IconCircleList"/>
    <dgm:cxn modelId="{F63D06CA-A6B9-714F-B8D7-27B055B518B9}" type="presParOf" srcId="{D8368D3A-8175-423E-9A54-41BC7E2A4A9E}" destId="{D4669481-8CE8-F24C-A770-4990160306D8}" srcOrd="1" destOrd="0" presId="urn:microsoft.com/office/officeart/2018/2/layout/IconCircleList"/>
    <dgm:cxn modelId="{0C4E159F-7F4E-8C44-9552-57186B9D0F71}" type="presParOf" srcId="{D8368D3A-8175-423E-9A54-41BC7E2A4A9E}" destId="{D081F4EC-0C14-4E1A-8EFF-80968CEC2090}" srcOrd="2" destOrd="0" presId="urn:microsoft.com/office/officeart/2018/2/layout/IconCircleList"/>
    <dgm:cxn modelId="{3A2FDA1B-D207-7A40-BADA-10D0D3ADB915}" type="presParOf" srcId="{D081F4EC-0C14-4E1A-8EFF-80968CEC2090}" destId="{939FF2F3-A8E3-4EF0-8D0F-7F1C05590D7D}" srcOrd="0" destOrd="0" presId="urn:microsoft.com/office/officeart/2018/2/layout/IconCircleList"/>
    <dgm:cxn modelId="{8429173D-32D6-5D48-9DF0-D75E5FD360B8}" type="presParOf" srcId="{D081F4EC-0C14-4E1A-8EFF-80968CEC2090}" destId="{33FD339F-2AAC-4105-B84D-74827B2549C2}" srcOrd="1" destOrd="0" presId="urn:microsoft.com/office/officeart/2018/2/layout/IconCircleList"/>
    <dgm:cxn modelId="{DEEBBD95-6DB8-EF42-8625-D0EA6CAAA1E5}" type="presParOf" srcId="{D081F4EC-0C14-4E1A-8EFF-80968CEC2090}" destId="{9D45C5E7-D6A4-420C-AAAC-1BF2494BFE2A}" srcOrd="2" destOrd="0" presId="urn:microsoft.com/office/officeart/2018/2/layout/IconCircleList"/>
    <dgm:cxn modelId="{B1C79D4F-ED93-484C-B2F8-B2B6D46F489A}" type="presParOf" srcId="{D081F4EC-0C14-4E1A-8EFF-80968CEC2090}" destId="{8FAD2150-C69F-43A0-A292-F795C677D6DF}" srcOrd="3" destOrd="0" presId="urn:microsoft.com/office/officeart/2018/2/layout/IconCircleList"/>
    <dgm:cxn modelId="{2B93F58D-C348-1F47-8FD7-D0CF36BEF02F}" type="presParOf" srcId="{D8368D3A-8175-423E-9A54-41BC7E2A4A9E}" destId="{E58AA078-29BC-4A89-ACE6-44EAA3231BDA}" srcOrd="3" destOrd="0" presId="urn:microsoft.com/office/officeart/2018/2/layout/IconCircleList"/>
    <dgm:cxn modelId="{EA810BA9-E427-0140-8D04-7E85CDDA1A5E}" type="presParOf" srcId="{D8368D3A-8175-423E-9A54-41BC7E2A4A9E}" destId="{5BEDEB9D-8AAC-D743-B2BD-C3BE003338D4}" srcOrd="4" destOrd="0" presId="urn:microsoft.com/office/officeart/2018/2/layout/IconCircleList"/>
    <dgm:cxn modelId="{E69B6DDA-5AC7-BC4D-AC74-1148E8ECAA92}" type="presParOf" srcId="{5BEDEB9D-8AAC-D743-B2BD-C3BE003338D4}" destId="{EEDEE9B6-2637-E942-88A3-208D3756C82D}" srcOrd="0" destOrd="0" presId="urn:microsoft.com/office/officeart/2018/2/layout/IconCircleList"/>
    <dgm:cxn modelId="{B8AE8775-8848-8742-91F7-BD09538CF09E}" type="presParOf" srcId="{5BEDEB9D-8AAC-D743-B2BD-C3BE003338D4}" destId="{602CD781-9D67-D047-A11E-B1CF61C1C155}" srcOrd="1" destOrd="0" presId="urn:microsoft.com/office/officeart/2018/2/layout/IconCircleList"/>
    <dgm:cxn modelId="{A9E33E24-5452-D64C-B0EE-624A66CA9A95}" type="presParOf" srcId="{5BEDEB9D-8AAC-D743-B2BD-C3BE003338D4}" destId="{3F2863B1-A857-FC42-A49A-8EAAE7CB4781}" srcOrd="2" destOrd="0" presId="urn:microsoft.com/office/officeart/2018/2/layout/IconCircleList"/>
    <dgm:cxn modelId="{EF507033-4548-5841-8578-EE09941A0A37}" type="presParOf" srcId="{5BEDEB9D-8AAC-D743-B2BD-C3BE003338D4}" destId="{6410A8BD-AA5D-E140-B46B-0E20F5AB2163}" srcOrd="3" destOrd="0" presId="urn:microsoft.com/office/officeart/2018/2/layout/IconCircleList"/>
    <dgm:cxn modelId="{9CEE1D3C-A5EA-514A-AA4F-908FAF396DA2}" type="presParOf" srcId="{D8368D3A-8175-423E-9A54-41BC7E2A4A9E}" destId="{F5E951D1-4AD4-4340-93FE-221692EC5157}" srcOrd="5" destOrd="0" presId="urn:microsoft.com/office/officeart/2018/2/layout/IconCircleList"/>
    <dgm:cxn modelId="{ADB12095-B311-7345-9892-25EA7724B675}" type="presParOf" srcId="{D8368D3A-8175-423E-9A54-41BC7E2A4A9E}" destId="{8C9E3CA8-E91F-F048-B8FA-37ED180265C1}" srcOrd="6" destOrd="0" presId="urn:microsoft.com/office/officeart/2018/2/layout/IconCircleList"/>
    <dgm:cxn modelId="{A43E049C-7FD4-E74F-AA14-E42D95EEEA93}" type="presParOf" srcId="{8C9E3CA8-E91F-F048-B8FA-37ED180265C1}" destId="{61BA3418-11D7-504D-833D-B11419E524ED}" srcOrd="0" destOrd="0" presId="urn:microsoft.com/office/officeart/2018/2/layout/IconCircleList"/>
    <dgm:cxn modelId="{76368C03-25C6-F447-AABC-B63042F3B96F}" type="presParOf" srcId="{8C9E3CA8-E91F-F048-B8FA-37ED180265C1}" destId="{82833F56-ACE4-904B-8F5D-785433692EB0}" srcOrd="1" destOrd="0" presId="urn:microsoft.com/office/officeart/2018/2/layout/IconCircleList"/>
    <dgm:cxn modelId="{60A8BFEB-178F-E04C-BF6E-CA37E5DAF56B}" type="presParOf" srcId="{8C9E3CA8-E91F-F048-B8FA-37ED180265C1}" destId="{18180A45-A663-3D49-95EE-A0CEBC41FEB7}" srcOrd="2" destOrd="0" presId="urn:microsoft.com/office/officeart/2018/2/layout/IconCircleList"/>
    <dgm:cxn modelId="{2D32E6CB-18A8-3C4E-8416-7D203CD8E119}" type="presParOf" srcId="{8C9E3CA8-E91F-F048-B8FA-37ED180265C1}" destId="{323CE08A-E75E-6743-8AFE-BA2AE91BFF4C}"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96D6B7-596B-5E48-9476-691ABA42FE02}"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en-GB"/>
        </a:p>
      </dgm:t>
    </dgm:pt>
    <dgm:pt modelId="{59D762F3-B365-CF41-8940-1AD5BD8A1FC8}">
      <dgm:prSet phldrT="[Text]" custT="1"/>
      <dgm:spPr/>
      <dgm:t>
        <a:bodyPr/>
        <a:lstStyle/>
        <a:p>
          <a:r>
            <a:rPr lang="en-GB" sz="1000" dirty="0"/>
            <a:t>Data Preparation</a:t>
          </a:r>
        </a:p>
      </dgm:t>
    </dgm:pt>
    <dgm:pt modelId="{999DC315-C990-2E40-A930-E6116E939230}" type="parTrans" cxnId="{34829287-A3E1-5445-9362-D81D8D13C757}">
      <dgm:prSet/>
      <dgm:spPr/>
      <dgm:t>
        <a:bodyPr/>
        <a:lstStyle/>
        <a:p>
          <a:endParaRPr lang="en-GB"/>
        </a:p>
      </dgm:t>
    </dgm:pt>
    <dgm:pt modelId="{88C6399B-A4A5-E545-8989-DDF9516BFC95}" type="sibTrans" cxnId="{34829287-A3E1-5445-9362-D81D8D13C757}">
      <dgm:prSet/>
      <dgm:spPr/>
      <dgm:t>
        <a:bodyPr/>
        <a:lstStyle/>
        <a:p>
          <a:endParaRPr lang="en-GB"/>
        </a:p>
      </dgm:t>
    </dgm:pt>
    <dgm:pt modelId="{5A7B1374-34BF-DD4E-B079-85DD108387B8}">
      <dgm:prSet phldrT="[Text]" custT="1"/>
      <dgm:spPr/>
      <dgm:t>
        <a:bodyPr/>
        <a:lstStyle/>
        <a:p>
          <a:r>
            <a:rPr lang="en-GB" sz="800" dirty="0"/>
            <a:t>Data Collection</a:t>
          </a:r>
        </a:p>
      </dgm:t>
    </dgm:pt>
    <dgm:pt modelId="{28426654-FFD1-BE44-8A9A-C9B93811A5FE}" type="parTrans" cxnId="{60DA70D7-F42C-2F4B-9E63-382599F5B3F9}">
      <dgm:prSet/>
      <dgm:spPr/>
      <dgm:t>
        <a:bodyPr/>
        <a:lstStyle/>
        <a:p>
          <a:endParaRPr lang="en-GB"/>
        </a:p>
      </dgm:t>
    </dgm:pt>
    <dgm:pt modelId="{16033C29-A951-4C4B-AF57-8DFEA5C1C496}" type="sibTrans" cxnId="{60DA70D7-F42C-2F4B-9E63-382599F5B3F9}">
      <dgm:prSet/>
      <dgm:spPr/>
      <dgm:t>
        <a:bodyPr/>
        <a:lstStyle/>
        <a:p>
          <a:endParaRPr lang="en-GB"/>
        </a:p>
      </dgm:t>
    </dgm:pt>
    <dgm:pt modelId="{D5EF7411-A0D2-EA4F-B301-784AED1975BA}">
      <dgm:prSet phldrT="[Text]" custT="1"/>
      <dgm:spPr/>
      <dgm:t>
        <a:bodyPr/>
        <a:lstStyle/>
        <a:p>
          <a:r>
            <a:rPr lang="en-GB" sz="800" dirty="0"/>
            <a:t>Text Extraction</a:t>
          </a:r>
        </a:p>
      </dgm:t>
    </dgm:pt>
    <dgm:pt modelId="{D61B20AE-4EFC-C34D-8C61-A2FCA5B88FF0}" type="parTrans" cxnId="{6EB32E6D-CB3B-8E4E-AF49-C136963C0FBC}">
      <dgm:prSet/>
      <dgm:spPr/>
      <dgm:t>
        <a:bodyPr/>
        <a:lstStyle/>
        <a:p>
          <a:endParaRPr lang="en-GB"/>
        </a:p>
      </dgm:t>
    </dgm:pt>
    <dgm:pt modelId="{CF26396E-C5F9-A040-9CF4-47A105794896}" type="sibTrans" cxnId="{6EB32E6D-CB3B-8E4E-AF49-C136963C0FBC}">
      <dgm:prSet/>
      <dgm:spPr/>
      <dgm:t>
        <a:bodyPr/>
        <a:lstStyle/>
        <a:p>
          <a:endParaRPr lang="en-GB"/>
        </a:p>
      </dgm:t>
    </dgm:pt>
    <dgm:pt modelId="{A5784999-C007-0840-8EB1-DC64907FEED8}">
      <dgm:prSet phldrT="[Text]" custT="1"/>
      <dgm:spPr/>
      <dgm:t>
        <a:bodyPr/>
        <a:lstStyle/>
        <a:p>
          <a:pPr>
            <a:buFont typeface="+mj-lt"/>
            <a:buAutoNum type="arabicPeriod"/>
          </a:pPr>
          <a:r>
            <a:rPr lang="de-DE" sz="1000" dirty="0"/>
            <a:t>Fine-Tuning LLM</a:t>
          </a:r>
          <a:endParaRPr lang="en-GB" sz="1000" dirty="0"/>
        </a:p>
      </dgm:t>
    </dgm:pt>
    <dgm:pt modelId="{82456231-4721-3745-84A7-9680AB764352}" type="parTrans" cxnId="{E80A7710-A09D-294C-B658-9FCEB0C20D9B}">
      <dgm:prSet/>
      <dgm:spPr/>
      <dgm:t>
        <a:bodyPr/>
        <a:lstStyle/>
        <a:p>
          <a:endParaRPr lang="en-GB"/>
        </a:p>
      </dgm:t>
    </dgm:pt>
    <dgm:pt modelId="{106B0B3F-1EE1-334C-A63D-BFD091CCD075}" type="sibTrans" cxnId="{E80A7710-A09D-294C-B658-9FCEB0C20D9B}">
      <dgm:prSet/>
      <dgm:spPr/>
      <dgm:t>
        <a:bodyPr/>
        <a:lstStyle/>
        <a:p>
          <a:endParaRPr lang="en-GB"/>
        </a:p>
      </dgm:t>
    </dgm:pt>
    <dgm:pt modelId="{D7D563F0-E48D-6A4E-B88E-F93EEACAE1A6}">
      <dgm:prSet phldrT="[Text]" custT="1"/>
      <dgm:spPr/>
      <dgm:t>
        <a:bodyPr/>
        <a:lstStyle/>
        <a:p>
          <a:r>
            <a:rPr lang="de-DE" sz="800" dirty="0" err="1"/>
            <a:t>Pre-Trained</a:t>
          </a:r>
          <a:r>
            <a:rPr lang="de-DE" sz="800" dirty="0"/>
            <a:t> Llama-3.2-1B </a:t>
          </a:r>
          <a:endParaRPr lang="en-GB" sz="800" dirty="0"/>
        </a:p>
      </dgm:t>
    </dgm:pt>
    <dgm:pt modelId="{E6F74DA1-37C1-8644-85B0-A5E3502CB351}" type="parTrans" cxnId="{A993A0CC-33A5-A340-9A3A-2F6CA287454C}">
      <dgm:prSet/>
      <dgm:spPr/>
      <dgm:t>
        <a:bodyPr/>
        <a:lstStyle/>
        <a:p>
          <a:endParaRPr lang="en-GB"/>
        </a:p>
      </dgm:t>
    </dgm:pt>
    <dgm:pt modelId="{29FC61DA-66FF-B742-861D-F79F9BD8807E}" type="sibTrans" cxnId="{A993A0CC-33A5-A340-9A3A-2F6CA287454C}">
      <dgm:prSet/>
      <dgm:spPr/>
      <dgm:t>
        <a:bodyPr/>
        <a:lstStyle/>
        <a:p>
          <a:endParaRPr lang="en-GB"/>
        </a:p>
      </dgm:t>
    </dgm:pt>
    <dgm:pt modelId="{5254BBD7-5ACE-5E46-BABB-0CC459A4152C}">
      <dgm:prSet phldrT="[Text]" custT="1"/>
      <dgm:spPr/>
      <dgm:t>
        <a:bodyPr/>
        <a:lstStyle/>
        <a:p>
          <a:r>
            <a:rPr lang="en-GB" sz="800" dirty="0"/>
            <a:t>Meta/</a:t>
          </a:r>
          <a:r>
            <a:rPr lang="en-GB" sz="800" dirty="0" err="1"/>
            <a:t>HuggingFace</a:t>
          </a:r>
          <a:r>
            <a:rPr lang="en-GB" sz="800" dirty="0"/>
            <a:t> access</a:t>
          </a:r>
        </a:p>
      </dgm:t>
    </dgm:pt>
    <dgm:pt modelId="{6AE63DDE-1ABB-C748-BBFC-C1E47413681C}" type="parTrans" cxnId="{66701EDE-3159-6745-A4A3-8C6F7754BD5F}">
      <dgm:prSet/>
      <dgm:spPr/>
      <dgm:t>
        <a:bodyPr/>
        <a:lstStyle/>
        <a:p>
          <a:endParaRPr lang="en-GB"/>
        </a:p>
      </dgm:t>
    </dgm:pt>
    <dgm:pt modelId="{CBF31583-81CD-644B-BF80-C6A795E0145F}" type="sibTrans" cxnId="{66701EDE-3159-6745-A4A3-8C6F7754BD5F}">
      <dgm:prSet/>
      <dgm:spPr/>
      <dgm:t>
        <a:bodyPr/>
        <a:lstStyle/>
        <a:p>
          <a:endParaRPr lang="en-GB"/>
        </a:p>
      </dgm:t>
    </dgm:pt>
    <dgm:pt modelId="{C8A94126-9151-CA41-9A82-E2AC01A9A73A}">
      <dgm:prSet phldrT="[Text]" custT="1"/>
      <dgm:spPr/>
      <dgm:t>
        <a:bodyPr/>
        <a:lstStyle/>
        <a:p>
          <a:r>
            <a:rPr lang="en-GB" sz="1000" dirty="0"/>
            <a:t>RAG</a:t>
          </a:r>
        </a:p>
      </dgm:t>
    </dgm:pt>
    <dgm:pt modelId="{4C4F3A01-4EB2-114D-AACA-64BD63011A07}" type="parTrans" cxnId="{A35C7887-76B7-304F-93B4-751047A48747}">
      <dgm:prSet/>
      <dgm:spPr/>
      <dgm:t>
        <a:bodyPr/>
        <a:lstStyle/>
        <a:p>
          <a:endParaRPr lang="en-GB"/>
        </a:p>
      </dgm:t>
    </dgm:pt>
    <dgm:pt modelId="{46E3A68B-AC02-E74E-8BD7-D2D306C66026}" type="sibTrans" cxnId="{A35C7887-76B7-304F-93B4-751047A48747}">
      <dgm:prSet/>
      <dgm:spPr/>
      <dgm:t>
        <a:bodyPr/>
        <a:lstStyle/>
        <a:p>
          <a:endParaRPr lang="en-GB"/>
        </a:p>
      </dgm:t>
    </dgm:pt>
    <dgm:pt modelId="{73220036-222C-E44D-A992-BAB3004A9855}">
      <dgm:prSet phldrT="[Text]" custT="1"/>
      <dgm:spPr/>
      <dgm:t>
        <a:bodyPr/>
        <a:lstStyle/>
        <a:p>
          <a:r>
            <a:rPr lang="en-GB" sz="800" dirty="0" err="1"/>
            <a:t>ElasticSearch</a:t>
          </a:r>
          <a:r>
            <a:rPr lang="en-GB" sz="800" dirty="0"/>
            <a:t> Vector Database</a:t>
          </a:r>
        </a:p>
      </dgm:t>
    </dgm:pt>
    <dgm:pt modelId="{D5C3D472-5E45-5D4F-A624-266C7F958258}" type="parTrans" cxnId="{57101A73-55BA-AC47-BEF5-5D8E88176C09}">
      <dgm:prSet/>
      <dgm:spPr/>
      <dgm:t>
        <a:bodyPr/>
        <a:lstStyle/>
        <a:p>
          <a:endParaRPr lang="en-GB"/>
        </a:p>
      </dgm:t>
    </dgm:pt>
    <dgm:pt modelId="{0C27ECF8-BA1D-924F-BFAD-8645F1EC83AD}" type="sibTrans" cxnId="{57101A73-55BA-AC47-BEF5-5D8E88176C09}">
      <dgm:prSet/>
      <dgm:spPr/>
      <dgm:t>
        <a:bodyPr/>
        <a:lstStyle/>
        <a:p>
          <a:endParaRPr lang="en-GB"/>
        </a:p>
      </dgm:t>
    </dgm:pt>
    <dgm:pt modelId="{78243FE0-5455-D647-A2B7-E517445F849A}">
      <dgm:prSet phldrT="[Text]" custT="1"/>
      <dgm:spPr/>
      <dgm:t>
        <a:bodyPr/>
        <a:lstStyle/>
        <a:p>
          <a:r>
            <a:rPr lang="en-GB" sz="800" dirty="0"/>
            <a:t>Embeddings model all-MiniLM-L6-v2 </a:t>
          </a:r>
        </a:p>
      </dgm:t>
    </dgm:pt>
    <dgm:pt modelId="{650F25BB-8311-4649-B2F2-9FB08A18D9E5}" type="parTrans" cxnId="{A31BFB08-DAAC-7C49-9703-830FFC5FE40A}">
      <dgm:prSet/>
      <dgm:spPr/>
      <dgm:t>
        <a:bodyPr/>
        <a:lstStyle/>
        <a:p>
          <a:endParaRPr lang="en-GB"/>
        </a:p>
      </dgm:t>
    </dgm:pt>
    <dgm:pt modelId="{364920F3-414D-004E-9999-8EBE25AC24D6}" type="sibTrans" cxnId="{A31BFB08-DAAC-7C49-9703-830FFC5FE40A}">
      <dgm:prSet/>
      <dgm:spPr/>
      <dgm:t>
        <a:bodyPr/>
        <a:lstStyle/>
        <a:p>
          <a:endParaRPr lang="en-GB"/>
        </a:p>
      </dgm:t>
    </dgm:pt>
    <dgm:pt modelId="{83EDE7B3-01C6-1C44-A692-CD69F266348F}">
      <dgm:prSet phldrT="[Text]" custT="1"/>
      <dgm:spPr/>
      <dgm:t>
        <a:bodyPr/>
        <a:lstStyle/>
        <a:p>
          <a:r>
            <a:rPr lang="en-GB" sz="800" dirty="0"/>
            <a:t>Text Cleaning</a:t>
          </a:r>
        </a:p>
      </dgm:t>
    </dgm:pt>
    <dgm:pt modelId="{7447689C-0873-AD46-8D3D-D291AB85EB0C}" type="parTrans" cxnId="{C5AE2868-C506-E64C-A7FF-8694939D8C24}">
      <dgm:prSet/>
      <dgm:spPr/>
      <dgm:t>
        <a:bodyPr/>
        <a:lstStyle/>
        <a:p>
          <a:endParaRPr lang="en-GB"/>
        </a:p>
      </dgm:t>
    </dgm:pt>
    <dgm:pt modelId="{B61371B2-C0C6-4C4E-A6B6-38604F04DA95}" type="sibTrans" cxnId="{C5AE2868-C506-E64C-A7FF-8694939D8C24}">
      <dgm:prSet/>
      <dgm:spPr/>
      <dgm:t>
        <a:bodyPr/>
        <a:lstStyle/>
        <a:p>
          <a:endParaRPr lang="en-GB"/>
        </a:p>
      </dgm:t>
    </dgm:pt>
    <dgm:pt modelId="{24AB879E-1624-7B4D-9FD3-97FC10BC1781}">
      <dgm:prSet phldrT="[Text]" custT="1"/>
      <dgm:spPr/>
      <dgm:t>
        <a:bodyPr/>
        <a:lstStyle/>
        <a:p>
          <a:r>
            <a:rPr lang="en-GB" sz="800" dirty="0"/>
            <a:t>Chunking</a:t>
          </a:r>
        </a:p>
      </dgm:t>
    </dgm:pt>
    <dgm:pt modelId="{75939372-3CD1-D742-8E6E-5EFD5C9F0C63}" type="parTrans" cxnId="{14FDF915-9669-A84C-8E5F-D0E4FF242648}">
      <dgm:prSet/>
      <dgm:spPr/>
      <dgm:t>
        <a:bodyPr/>
        <a:lstStyle/>
        <a:p>
          <a:endParaRPr lang="en-GB"/>
        </a:p>
      </dgm:t>
    </dgm:pt>
    <dgm:pt modelId="{F527E4C1-95BE-C24D-B874-6545B8FCDE34}" type="sibTrans" cxnId="{14FDF915-9669-A84C-8E5F-D0E4FF242648}">
      <dgm:prSet/>
      <dgm:spPr/>
      <dgm:t>
        <a:bodyPr/>
        <a:lstStyle/>
        <a:p>
          <a:endParaRPr lang="en-GB"/>
        </a:p>
      </dgm:t>
    </dgm:pt>
    <dgm:pt modelId="{CF3FE2B0-973A-9A40-B4D0-5A16E7755D34}">
      <dgm:prSet phldrT="[Text]" custT="1"/>
      <dgm:spPr/>
      <dgm:t>
        <a:bodyPr/>
        <a:lstStyle/>
        <a:p>
          <a:r>
            <a:rPr lang="en-GB" sz="800" dirty="0"/>
            <a:t>Tokenization</a:t>
          </a:r>
        </a:p>
      </dgm:t>
    </dgm:pt>
    <dgm:pt modelId="{A2518CF8-8C21-D04F-A688-4955D866DB36}" type="parTrans" cxnId="{A8CED32E-8931-0D4F-BE43-FD011DAA8DCE}">
      <dgm:prSet/>
      <dgm:spPr/>
      <dgm:t>
        <a:bodyPr/>
        <a:lstStyle/>
        <a:p>
          <a:endParaRPr lang="en-GB"/>
        </a:p>
      </dgm:t>
    </dgm:pt>
    <dgm:pt modelId="{2192F665-1759-2644-A64E-CE7F4FDA27CC}" type="sibTrans" cxnId="{A8CED32E-8931-0D4F-BE43-FD011DAA8DCE}">
      <dgm:prSet/>
      <dgm:spPr/>
      <dgm:t>
        <a:bodyPr/>
        <a:lstStyle/>
        <a:p>
          <a:endParaRPr lang="en-GB"/>
        </a:p>
      </dgm:t>
    </dgm:pt>
    <dgm:pt modelId="{B7A85C49-DB70-884F-AB32-EBD60C62A701}">
      <dgm:prSet phldrT="[Text]" custT="1"/>
      <dgm:spPr/>
      <dgm:t>
        <a:bodyPr/>
        <a:lstStyle/>
        <a:p>
          <a:r>
            <a:rPr lang="en-GB" sz="800" dirty="0"/>
            <a:t>Pipelines: GGUF / Llama-</a:t>
          </a:r>
          <a:r>
            <a:rPr lang="en-GB" sz="800" dirty="0" err="1"/>
            <a:t>cpp</a:t>
          </a:r>
          <a:r>
            <a:rPr lang="en-GB" sz="800" dirty="0"/>
            <a:t>-python / </a:t>
          </a:r>
          <a:r>
            <a:rPr lang="en-GB" sz="800" dirty="0" err="1"/>
            <a:t>LoRA</a:t>
          </a:r>
          <a:r>
            <a:rPr lang="en-GB" sz="800" dirty="0"/>
            <a:t> / </a:t>
          </a:r>
          <a:r>
            <a:rPr lang="en-GB" sz="800" dirty="0" err="1"/>
            <a:t>HuggingFace</a:t>
          </a:r>
          <a:endParaRPr lang="en-GB" sz="800" dirty="0"/>
        </a:p>
      </dgm:t>
    </dgm:pt>
    <dgm:pt modelId="{18FE25E4-9166-3242-AEF8-8EAA39ACEC47}" type="parTrans" cxnId="{89406B03-F514-2F41-ADBF-2ADF9AF31751}">
      <dgm:prSet/>
      <dgm:spPr/>
      <dgm:t>
        <a:bodyPr/>
        <a:lstStyle/>
        <a:p>
          <a:endParaRPr lang="en-GB"/>
        </a:p>
      </dgm:t>
    </dgm:pt>
    <dgm:pt modelId="{0915F690-03DD-DD42-97AE-770BA5EAEBBC}" type="sibTrans" cxnId="{89406B03-F514-2F41-ADBF-2ADF9AF31751}">
      <dgm:prSet/>
      <dgm:spPr/>
      <dgm:t>
        <a:bodyPr/>
        <a:lstStyle/>
        <a:p>
          <a:endParaRPr lang="en-GB"/>
        </a:p>
      </dgm:t>
    </dgm:pt>
    <dgm:pt modelId="{8C67ED2E-C3B0-0A48-8FCD-06CC8D790D45}">
      <dgm:prSet phldrT="[Text]"/>
      <dgm:spPr/>
      <dgm:t>
        <a:bodyPr/>
        <a:lstStyle/>
        <a:p>
          <a:endParaRPr lang="en-GB" sz="700" dirty="0"/>
        </a:p>
      </dgm:t>
    </dgm:pt>
    <dgm:pt modelId="{78899B92-543A-C94A-94CB-1073D5B5187C}" type="parTrans" cxnId="{25C11EC1-2F2D-DF45-8D4F-DFB212F039BD}">
      <dgm:prSet/>
      <dgm:spPr/>
      <dgm:t>
        <a:bodyPr/>
        <a:lstStyle/>
        <a:p>
          <a:endParaRPr lang="en-GB"/>
        </a:p>
      </dgm:t>
    </dgm:pt>
    <dgm:pt modelId="{98A1DF0C-FDE6-0645-9A39-D7DB1A0B6191}" type="sibTrans" cxnId="{25C11EC1-2F2D-DF45-8D4F-DFB212F039BD}">
      <dgm:prSet/>
      <dgm:spPr/>
      <dgm:t>
        <a:bodyPr/>
        <a:lstStyle/>
        <a:p>
          <a:endParaRPr lang="en-GB"/>
        </a:p>
      </dgm:t>
    </dgm:pt>
    <dgm:pt modelId="{D3C99BC9-04E5-1144-BEC6-57B001833055}">
      <dgm:prSet phldrT="[Text]" custT="1"/>
      <dgm:spPr/>
      <dgm:t>
        <a:bodyPr/>
        <a:lstStyle/>
        <a:p>
          <a:r>
            <a:rPr lang="en-GB" sz="800" dirty="0"/>
            <a:t>Vector Database Results are combined with the user-input for contextual prompt</a:t>
          </a:r>
        </a:p>
      </dgm:t>
    </dgm:pt>
    <dgm:pt modelId="{165AAC0E-BBEF-6949-AA0D-36468A7F6ABA}" type="parTrans" cxnId="{B4BCFC43-4F3B-4341-97B9-1E5BFE07B452}">
      <dgm:prSet/>
      <dgm:spPr/>
      <dgm:t>
        <a:bodyPr/>
        <a:lstStyle/>
        <a:p>
          <a:endParaRPr lang="en-GB"/>
        </a:p>
      </dgm:t>
    </dgm:pt>
    <dgm:pt modelId="{51B88B83-BB21-0F4F-AD9E-6103EE9D8A6E}" type="sibTrans" cxnId="{B4BCFC43-4F3B-4341-97B9-1E5BFE07B452}">
      <dgm:prSet/>
      <dgm:spPr/>
      <dgm:t>
        <a:bodyPr/>
        <a:lstStyle/>
        <a:p>
          <a:endParaRPr lang="en-GB"/>
        </a:p>
      </dgm:t>
    </dgm:pt>
    <dgm:pt modelId="{66E97E49-3950-FD4D-A5C9-504615B15056}">
      <dgm:prSet phldrT="[Text]" custT="1"/>
      <dgm:spPr/>
      <dgm:t>
        <a:bodyPr/>
        <a:lstStyle/>
        <a:p>
          <a:r>
            <a:rPr lang="en-GB" sz="800" dirty="0"/>
            <a:t>Training </a:t>
          </a:r>
          <a:r>
            <a:rPr lang="en-GB" sz="800" dirty="0" err="1"/>
            <a:t>versch</a:t>
          </a:r>
          <a:r>
            <a:rPr lang="en-GB" sz="800" dirty="0"/>
            <a:t>. </a:t>
          </a:r>
          <a:r>
            <a:rPr lang="en-GB" sz="800" dirty="0" err="1"/>
            <a:t>Agenten</a:t>
          </a:r>
          <a:endParaRPr lang="en-GB" sz="800" dirty="0"/>
        </a:p>
      </dgm:t>
    </dgm:pt>
    <dgm:pt modelId="{DDEAE48D-3130-7B4A-8FB7-202218873432}" type="parTrans" cxnId="{B12ED065-B4CB-6441-BED1-729952F347C5}">
      <dgm:prSet/>
      <dgm:spPr/>
      <dgm:t>
        <a:bodyPr/>
        <a:lstStyle/>
        <a:p>
          <a:endParaRPr lang="en-GB"/>
        </a:p>
      </dgm:t>
    </dgm:pt>
    <dgm:pt modelId="{C41AD501-76D1-A748-A58E-1F4CC3474C61}" type="sibTrans" cxnId="{B12ED065-B4CB-6441-BED1-729952F347C5}">
      <dgm:prSet/>
      <dgm:spPr/>
      <dgm:t>
        <a:bodyPr/>
        <a:lstStyle/>
        <a:p>
          <a:endParaRPr lang="en-GB"/>
        </a:p>
      </dgm:t>
    </dgm:pt>
    <dgm:pt modelId="{83717EE7-2188-244E-ADBA-19A6BFC9EEAD}" type="pres">
      <dgm:prSet presAssocID="{7596D6B7-596B-5E48-9476-691ABA42FE02}" presName="Name0" presStyleCnt="0">
        <dgm:presLayoutVars>
          <dgm:dir/>
          <dgm:resizeHandles val="exact"/>
        </dgm:presLayoutVars>
      </dgm:prSet>
      <dgm:spPr/>
    </dgm:pt>
    <dgm:pt modelId="{D90E6E37-7DD1-AA41-931D-201E2F8E564D}" type="pres">
      <dgm:prSet presAssocID="{59D762F3-B365-CF41-8940-1AD5BD8A1FC8}" presName="composite" presStyleCnt="0"/>
      <dgm:spPr/>
    </dgm:pt>
    <dgm:pt modelId="{C1AD7A43-F5E5-A74D-96B2-D02CFB56024F}" type="pres">
      <dgm:prSet presAssocID="{59D762F3-B365-CF41-8940-1AD5BD8A1FC8}" presName="imagSh" presStyleLbl="bgImgPlace1" presStyleIdx="0" presStyleCnt="3" custScaleX="128937" custScaleY="128937" custLinFactNeighborX="14442" custLinFactNeighborY="-53842"/>
      <dgm:spPr>
        <a:blipFill rotWithShape="1">
          <a:blip xmlns:r="http://schemas.openxmlformats.org/officeDocument/2006/relationships" r:embed="rId1"/>
          <a:srcRect/>
          <a:stretch>
            <a:fillRect l="-2000" r="-2000"/>
          </a:stretch>
        </a:blipFill>
      </dgm:spPr>
    </dgm:pt>
    <dgm:pt modelId="{E4D0107A-A431-BE4A-A952-0BFCB8E7E70B}" type="pres">
      <dgm:prSet presAssocID="{59D762F3-B365-CF41-8940-1AD5BD8A1FC8}" presName="txNode" presStyleLbl="node1" presStyleIdx="0" presStyleCnt="3" custScaleX="181852" custScaleY="163018" custLinFactNeighborX="34594" custLinFactNeighborY="50380">
        <dgm:presLayoutVars>
          <dgm:bulletEnabled val="1"/>
        </dgm:presLayoutVars>
      </dgm:prSet>
      <dgm:spPr/>
    </dgm:pt>
    <dgm:pt modelId="{CC14D904-AB35-F840-A95C-964100EFE31B}" type="pres">
      <dgm:prSet presAssocID="{88C6399B-A4A5-E545-8989-DDF9516BFC95}" presName="sibTrans" presStyleLbl="sibTrans2D1" presStyleIdx="0" presStyleCnt="2" custAng="21589710" custScaleX="141133" custScaleY="82155"/>
      <dgm:spPr/>
    </dgm:pt>
    <dgm:pt modelId="{23F817EF-8F18-4A4D-AF27-E0390B8DB8E6}" type="pres">
      <dgm:prSet presAssocID="{88C6399B-A4A5-E545-8989-DDF9516BFC95}" presName="connTx" presStyleLbl="sibTrans2D1" presStyleIdx="0" presStyleCnt="2"/>
      <dgm:spPr/>
    </dgm:pt>
    <dgm:pt modelId="{B975953F-1AE4-1447-92FC-C991E1038B0E}" type="pres">
      <dgm:prSet presAssocID="{A5784999-C007-0840-8EB1-DC64907FEED8}" presName="composite" presStyleCnt="0"/>
      <dgm:spPr/>
    </dgm:pt>
    <dgm:pt modelId="{D73B252A-01A1-0245-9BDE-0CDF248CA101}" type="pres">
      <dgm:prSet presAssocID="{A5784999-C007-0840-8EB1-DC64907FEED8}" presName="imagSh" presStyleLbl="bgImgPlace1" presStyleIdx="1" presStyleCnt="3" custScaleX="139325" custScaleY="139325" custLinFactNeighborX="19545" custLinFactNeighborY="-55991"/>
      <dgm:spPr>
        <a:blipFill rotWithShape="1">
          <a:blip xmlns:r="http://schemas.openxmlformats.org/officeDocument/2006/relationships" r:embed="rId2"/>
          <a:srcRect/>
          <a:stretch>
            <a:fillRect t="-3000" b="-3000"/>
          </a:stretch>
        </a:blipFill>
      </dgm:spPr>
    </dgm:pt>
    <dgm:pt modelId="{0E9961FE-FFEC-124D-835E-5F52AA7ED166}" type="pres">
      <dgm:prSet presAssocID="{A5784999-C007-0840-8EB1-DC64907FEED8}" presName="txNode" presStyleLbl="node1" presStyleIdx="1" presStyleCnt="3" custScaleX="244565" custScaleY="161732" custLinFactNeighborX="6360" custLinFactNeighborY="46453">
        <dgm:presLayoutVars>
          <dgm:bulletEnabled val="1"/>
        </dgm:presLayoutVars>
      </dgm:prSet>
      <dgm:spPr/>
    </dgm:pt>
    <dgm:pt modelId="{A37B305B-9365-F74C-8E1C-AED2B788E815}" type="pres">
      <dgm:prSet presAssocID="{106B0B3F-1EE1-334C-A63D-BFD091CCD075}" presName="sibTrans" presStyleLbl="sibTrans2D1" presStyleIdx="1" presStyleCnt="2" custAng="21434016" custScaleX="175349" custScaleY="114514"/>
      <dgm:spPr/>
    </dgm:pt>
    <dgm:pt modelId="{CA144A80-C9A6-7D4A-9E58-E5D27BA91D1B}" type="pres">
      <dgm:prSet presAssocID="{106B0B3F-1EE1-334C-A63D-BFD091CCD075}" presName="connTx" presStyleLbl="sibTrans2D1" presStyleIdx="1" presStyleCnt="2"/>
      <dgm:spPr/>
    </dgm:pt>
    <dgm:pt modelId="{E824678B-D1C2-634C-BA09-58427701E0DA}" type="pres">
      <dgm:prSet presAssocID="{C8A94126-9151-CA41-9A82-E2AC01A9A73A}" presName="composite" presStyleCnt="0"/>
      <dgm:spPr/>
    </dgm:pt>
    <dgm:pt modelId="{F91A552B-0153-0A4C-926C-213B7ECF0659}" type="pres">
      <dgm:prSet presAssocID="{C8A94126-9151-CA41-9A82-E2AC01A9A73A}" presName="imagSh" presStyleLbl="bgImgPlace1" presStyleIdx="2" presStyleCnt="3" custScaleX="123666" custScaleY="87837" custLinFactNeighborX="8607" custLinFactNeighborY="-2660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51000" r="-51000"/>
          </a:stretch>
        </a:blipFill>
      </dgm:spPr>
    </dgm:pt>
    <dgm:pt modelId="{1870C3BF-C2F2-8F40-8F98-DF87D37ED94E}" type="pres">
      <dgm:prSet presAssocID="{C8A94126-9151-CA41-9A82-E2AC01A9A73A}" presName="txNode" presStyleLbl="node1" presStyleIdx="2" presStyleCnt="3" custScaleX="231903" custScaleY="176365" custLinFactNeighborX="-3069" custLinFactNeighborY="66883">
        <dgm:presLayoutVars>
          <dgm:bulletEnabled val="1"/>
        </dgm:presLayoutVars>
      </dgm:prSet>
      <dgm:spPr/>
    </dgm:pt>
  </dgm:ptLst>
  <dgm:cxnLst>
    <dgm:cxn modelId="{89406B03-F514-2F41-ADBF-2ADF9AF31751}" srcId="{A5784999-C007-0840-8EB1-DC64907FEED8}" destId="{B7A85C49-DB70-884F-AB32-EBD60C62A701}" srcOrd="3" destOrd="0" parTransId="{18FE25E4-9166-3242-AEF8-8EAA39ACEC47}" sibTransId="{0915F690-03DD-DD42-97AE-770BA5EAEBBC}"/>
    <dgm:cxn modelId="{A31BFB08-DAAC-7C49-9703-830FFC5FE40A}" srcId="{C8A94126-9151-CA41-9A82-E2AC01A9A73A}" destId="{78243FE0-5455-D647-A2B7-E517445F849A}" srcOrd="1" destOrd="0" parTransId="{650F25BB-8311-4649-B2F2-9FB08A18D9E5}" sibTransId="{364920F3-414D-004E-9999-8EBE25AC24D6}"/>
    <dgm:cxn modelId="{24C76109-52EE-204A-A0F8-AAA2951E010E}" type="presOf" srcId="{59D762F3-B365-CF41-8940-1AD5BD8A1FC8}" destId="{E4D0107A-A431-BE4A-A952-0BFCB8E7E70B}" srcOrd="0" destOrd="0" presId="urn:microsoft.com/office/officeart/2005/8/layout/hProcess10"/>
    <dgm:cxn modelId="{E80A7710-A09D-294C-B658-9FCEB0C20D9B}" srcId="{7596D6B7-596B-5E48-9476-691ABA42FE02}" destId="{A5784999-C007-0840-8EB1-DC64907FEED8}" srcOrd="1" destOrd="0" parTransId="{82456231-4721-3745-84A7-9680AB764352}" sibTransId="{106B0B3F-1EE1-334C-A63D-BFD091CCD075}"/>
    <dgm:cxn modelId="{14FDF915-9669-A84C-8E5F-D0E4FF242648}" srcId="{59D762F3-B365-CF41-8940-1AD5BD8A1FC8}" destId="{24AB879E-1624-7B4D-9FD3-97FC10BC1781}" srcOrd="3" destOrd="0" parTransId="{75939372-3CD1-D742-8E6E-5EFD5C9F0C63}" sibTransId="{F527E4C1-95BE-C24D-B874-6545B8FCDE34}"/>
    <dgm:cxn modelId="{14E0C717-8770-1545-828F-86FE747721F7}" type="presOf" srcId="{106B0B3F-1EE1-334C-A63D-BFD091CCD075}" destId="{CA144A80-C9A6-7D4A-9E58-E5D27BA91D1B}" srcOrd="1" destOrd="0" presId="urn:microsoft.com/office/officeart/2005/8/layout/hProcess10"/>
    <dgm:cxn modelId="{BE59321E-2280-F946-AADE-27C7301EB7D8}" type="presOf" srcId="{78243FE0-5455-D647-A2B7-E517445F849A}" destId="{1870C3BF-C2F2-8F40-8F98-DF87D37ED94E}" srcOrd="0" destOrd="2" presId="urn:microsoft.com/office/officeart/2005/8/layout/hProcess10"/>
    <dgm:cxn modelId="{ED2DF928-302B-A540-B119-05D41CA5D3E6}" type="presOf" srcId="{8C67ED2E-C3B0-0A48-8FCD-06CC8D790D45}" destId="{1870C3BF-C2F2-8F40-8F98-DF87D37ED94E}" srcOrd="0" destOrd="4" presId="urn:microsoft.com/office/officeart/2005/8/layout/hProcess10"/>
    <dgm:cxn modelId="{A8CED32E-8931-0D4F-BE43-FD011DAA8DCE}" srcId="{59D762F3-B365-CF41-8940-1AD5BD8A1FC8}" destId="{CF3FE2B0-973A-9A40-B4D0-5A16E7755D34}" srcOrd="4" destOrd="0" parTransId="{A2518CF8-8C21-D04F-A688-4955D866DB36}" sibTransId="{2192F665-1759-2644-A64E-CE7F4FDA27CC}"/>
    <dgm:cxn modelId="{E1B5192F-8DDB-484D-B72A-3FE4E3281963}" type="presOf" srcId="{5A7B1374-34BF-DD4E-B079-85DD108387B8}" destId="{E4D0107A-A431-BE4A-A952-0BFCB8E7E70B}" srcOrd="0" destOrd="1" presId="urn:microsoft.com/office/officeart/2005/8/layout/hProcess10"/>
    <dgm:cxn modelId="{B5410533-8565-854A-89DB-D7836DBD9F32}" type="presOf" srcId="{CF3FE2B0-973A-9A40-B4D0-5A16E7755D34}" destId="{E4D0107A-A431-BE4A-A952-0BFCB8E7E70B}" srcOrd="0" destOrd="5" presId="urn:microsoft.com/office/officeart/2005/8/layout/hProcess10"/>
    <dgm:cxn modelId="{B4BCFC43-4F3B-4341-97B9-1E5BFE07B452}" srcId="{C8A94126-9151-CA41-9A82-E2AC01A9A73A}" destId="{D3C99BC9-04E5-1144-BEC6-57B001833055}" srcOrd="2" destOrd="0" parTransId="{165AAC0E-BBEF-6949-AA0D-36468A7F6ABA}" sibTransId="{51B88B83-BB21-0F4F-AD9E-6103EE9D8A6E}"/>
    <dgm:cxn modelId="{0F769F44-1E09-424F-A013-B2F9E7CEB073}" type="presOf" srcId="{24AB879E-1624-7B4D-9FD3-97FC10BC1781}" destId="{E4D0107A-A431-BE4A-A952-0BFCB8E7E70B}" srcOrd="0" destOrd="4" presId="urn:microsoft.com/office/officeart/2005/8/layout/hProcess10"/>
    <dgm:cxn modelId="{3E7DC359-2DE8-3F4C-BD81-12E16716CF66}" type="presOf" srcId="{B7A85C49-DB70-884F-AB32-EBD60C62A701}" destId="{0E9961FE-FFEC-124D-835E-5F52AA7ED166}" srcOrd="0" destOrd="4" presId="urn:microsoft.com/office/officeart/2005/8/layout/hProcess10"/>
    <dgm:cxn modelId="{0C18B865-D47A-084A-A654-A2CE49E26B4D}" type="presOf" srcId="{88C6399B-A4A5-E545-8989-DDF9516BFC95}" destId="{CC14D904-AB35-F840-A95C-964100EFE31B}" srcOrd="0" destOrd="0" presId="urn:microsoft.com/office/officeart/2005/8/layout/hProcess10"/>
    <dgm:cxn modelId="{B12ED065-B4CB-6441-BED1-729952F347C5}" srcId="{A5784999-C007-0840-8EB1-DC64907FEED8}" destId="{66E97E49-3950-FD4D-A5C9-504615B15056}" srcOrd="2" destOrd="0" parTransId="{DDEAE48D-3130-7B4A-8FB7-202218873432}" sibTransId="{C41AD501-76D1-A748-A58E-1F4CC3474C61}"/>
    <dgm:cxn modelId="{C5AE2868-C506-E64C-A7FF-8694939D8C24}" srcId="{59D762F3-B365-CF41-8940-1AD5BD8A1FC8}" destId="{83EDE7B3-01C6-1C44-A692-CD69F266348F}" srcOrd="2" destOrd="0" parTransId="{7447689C-0873-AD46-8D3D-D291AB85EB0C}" sibTransId="{B61371B2-C0C6-4C4E-A6B6-38604F04DA95}"/>
    <dgm:cxn modelId="{6EB32E6D-CB3B-8E4E-AF49-C136963C0FBC}" srcId="{59D762F3-B365-CF41-8940-1AD5BD8A1FC8}" destId="{D5EF7411-A0D2-EA4F-B301-784AED1975BA}" srcOrd="1" destOrd="0" parTransId="{D61B20AE-4EFC-C34D-8C61-A2FCA5B88FF0}" sibTransId="{CF26396E-C5F9-A040-9CF4-47A105794896}"/>
    <dgm:cxn modelId="{293AB972-32CA-334E-9351-19112E0FD9D4}" type="presOf" srcId="{66E97E49-3950-FD4D-A5C9-504615B15056}" destId="{0E9961FE-FFEC-124D-835E-5F52AA7ED166}" srcOrd="0" destOrd="3" presId="urn:microsoft.com/office/officeart/2005/8/layout/hProcess10"/>
    <dgm:cxn modelId="{57101A73-55BA-AC47-BEF5-5D8E88176C09}" srcId="{C8A94126-9151-CA41-9A82-E2AC01A9A73A}" destId="{73220036-222C-E44D-A992-BAB3004A9855}" srcOrd="0" destOrd="0" parTransId="{D5C3D472-5E45-5D4F-A624-266C7F958258}" sibTransId="{0C27ECF8-BA1D-924F-BFAD-8645F1EC83AD}"/>
    <dgm:cxn modelId="{D1742079-6C53-2E48-A37D-79B1E6475205}" type="presOf" srcId="{D5EF7411-A0D2-EA4F-B301-784AED1975BA}" destId="{E4D0107A-A431-BE4A-A952-0BFCB8E7E70B}" srcOrd="0" destOrd="2" presId="urn:microsoft.com/office/officeart/2005/8/layout/hProcess10"/>
    <dgm:cxn modelId="{C130B47E-5CCA-F54C-AAF0-15C3BE5B7FEA}" type="presOf" srcId="{A5784999-C007-0840-8EB1-DC64907FEED8}" destId="{0E9961FE-FFEC-124D-835E-5F52AA7ED166}" srcOrd="0" destOrd="0" presId="urn:microsoft.com/office/officeart/2005/8/layout/hProcess10"/>
    <dgm:cxn modelId="{ECADB681-5DA2-104D-9DCF-9D771DAE9FDD}" type="presOf" srcId="{73220036-222C-E44D-A992-BAB3004A9855}" destId="{1870C3BF-C2F2-8F40-8F98-DF87D37ED94E}" srcOrd="0" destOrd="1" presId="urn:microsoft.com/office/officeart/2005/8/layout/hProcess10"/>
    <dgm:cxn modelId="{A35C7887-76B7-304F-93B4-751047A48747}" srcId="{7596D6B7-596B-5E48-9476-691ABA42FE02}" destId="{C8A94126-9151-CA41-9A82-E2AC01A9A73A}" srcOrd="2" destOrd="0" parTransId="{4C4F3A01-4EB2-114D-AACA-64BD63011A07}" sibTransId="{46E3A68B-AC02-E74E-8BD7-D2D306C66026}"/>
    <dgm:cxn modelId="{34829287-A3E1-5445-9362-D81D8D13C757}" srcId="{7596D6B7-596B-5E48-9476-691ABA42FE02}" destId="{59D762F3-B365-CF41-8940-1AD5BD8A1FC8}" srcOrd="0" destOrd="0" parTransId="{999DC315-C990-2E40-A930-E6116E939230}" sibTransId="{88C6399B-A4A5-E545-8989-DDF9516BFC95}"/>
    <dgm:cxn modelId="{5BB5839F-357C-E246-B01B-003D5666B82A}" type="presOf" srcId="{D3C99BC9-04E5-1144-BEC6-57B001833055}" destId="{1870C3BF-C2F2-8F40-8F98-DF87D37ED94E}" srcOrd="0" destOrd="3" presId="urn:microsoft.com/office/officeart/2005/8/layout/hProcess10"/>
    <dgm:cxn modelId="{24722EAA-7340-0940-BCD1-5CFCF8C77C7E}" type="presOf" srcId="{83EDE7B3-01C6-1C44-A692-CD69F266348F}" destId="{E4D0107A-A431-BE4A-A952-0BFCB8E7E70B}" srcOrd="0" destOrd="3" presId="urn:microsoft.com/office/officeart/2005/8/layout/hProcess10"/>
    <dgm:cxn modelId="{F1021DB1-6A57-3C4C-BEC7-DAE5117ADD2F}" type="presOf" srcId="{106B0B3F-1EE1-334C-A63D-BFD091CCD075}" destId="{A37B305B-9365-F74C-8E1C-AED2B788E815}" srcOrd="0" destOrd="0" presId="urn:microsoft.com/office/officeart/2005/8/layout/hProcess10"/>
    <dgm:cxn modelId="{3B5C17B2-2A95-F544-AD5C-F3AA32E3A5FC}" type="presOf" srcId="{5254BBD7-5ACE-5E46-BABB-0CC459A4152C}" destId="{0E9961FE-FFEC-124D-835E-5F52AA7ED166}" srcOrd="0" destOrd="2" presId="urn:microsoft.com/office/officeart/2005/8/layout/hProcess10"/>
    <dgm:cxn modelId="{B7C882B7-3F54-0946-9251-5BDA4DA63729}" type="presOf" srcId="{D7D563F0-E48D-6A4E-B88E-F93EEACAE1A6}" destId="{0E9961FE-FFEC-124D-835E-5F52AA7ED166}" srcOrd="0" destOrd="1" presId="urn:microsoft.com/office/officeart/2005/8/layout/hProcess10"/>
    <dgm:cxn modelId="{25C11EC1-2F2D-DF45-8D4F-DFB212F039BD}" srcId="{C8A94126-9151-CA41-9A82-E2AC01A9A73A}" destId="{8C67ED2E-C3B0-0A48-8FCD-06CC8D790D45}" srcOrd="3" destOrd="0" parTransId="{78899B92-543A-C94A-94CB-1073D5B5187C}" sibTransId="{98A1DF0C-FDE6-0645-9A39-D7DB1A0B6191}"/>
    <dgm:cxn modelId="{A74445C7-B911-D744-BEE8-5438148FFBCA}" type="presOf" srcId="{88C6399B-A4A5-E545-8989-DDF9516BFC95}" destId="{23F817EF-8F18-4A4D-AF27-E0390B8DB8E6}" srcOrd="1" destOrd="0" presId="urn:microsoft.com/office/officeart/2005/8/layout/hProcess10"/>
    <dgm:cxn modelId="{A993A0CC-33A5-A340-9A3A-2F6CA287454C}" srcId="{A5784999-C007-0840-8EB1-DC64907FEED8}" destId="{D7D563F0-E48D-6A4E-B88E-F93EEACAE1A6}" srcOrd="0" destOrd="0" parTransId="{E6F74DA1-37C1-8644-85B0-A5E3502CB351}" sibTransId="{29FC61DA-66FF-B742-861D-F79F9BD8807E}"/>
    <dgm:cxn modelId="{824408D1-23D2-3B42-B639-05A41AFEECFF}" type="presOf" srcId="{7596D6B7-596B-5E48-9476-691ABA42FE02}" destId="{83717EE7-2188-244E-ADBA-19A6BFC9EEAD}" srcOrd="0" destOrd="0" presId="urn:microsoft.com/office/officeart/2005/8/layout/hProcess10"/>
    <dgm:cxn modelId="{60DA70D7-F42C-2F4B-9E63-382599F5B3F9}" srcId="{59D762F3-B365-CF41-8940-1AD5BD8A1FC8}" destId="{5A7B1374-34BF-DD4E-B079-85DD108387B8}" srcOrd="0" destOrd="0" parTransId="{28426654-FFD1-BE44-8A9A-C9B93811A5FE}" sibTransId="{16033C29-A951-4C4B-AF57-8DFEA5C1C496}"/>
    <dgm:cxn modelId="{66701EDE-3159-6745-A4A3-8C6F7754BD5F}" srcId="{A5784999-C007-0840-8EB1-DC64907FEED8}" destId="{5254BBD7-5ACE-5E46-BABB-0CC459A4152C}" srcOrd="1" destOrd="0" parTransId="{6AE63DDE-1ABB-C748-BBFC-C1E47413681C}" sibTransId="{CBF31583-81CD-644B-BF80-C6A795E0145F}"/>
    <dgm:cxn modelId="{ACC9BEF7-8DC2-8A41-9122-EFA4536DBE9E}" type="presOf" srcId="{C8A94126-9151-CA41-9A82-E2AC01A9A73A}" destId="{1870C3BF-C2F2-8F40-8F98-DF87D37ED94E}" srcOrd="0" destOrd="0" presId="urn:microsoft.com/office/officeart/2005/8/layout/hProcess10"/>
    <dgm:cxn modelId="{0C5C6064-303F-594F-8E6A-C48F758C0600}" type="presParOf" srcId="{83717EE7-2188-244E-ADBA-19A6BFC9EEAD}" destId="{D90E6E37-7DD1-AA41-931D-201E2F8E564D}" srcOrd="0" destOrd="0" presId="urn:microsoft.com/office/officeart/2005/8/layout/hProcess10"/>
    <dgm:cxn modelId="{D9873A85-17CC-B342-99E7-ABB26FA8AB64}" type="presParOf" srcId="{D90E6E37-7DD1-AA41-931D-201E2F8E564D}" destId="{C1AD7A43-F5E5-A74D-96B2-D02CFB56024F}" srcOrd="0" destOrd="0" presId="urn:microsoft.com/office/officeart/2005/8/layout/hProcess10"/>
    <dgm:cxn modelId="{B53E5C7E-A4AE-914A-868F-542B3AC28D4A}" type="presParOf" srcId="{D90E6E37-7DD1-AA41-931D-201E2F8E564D}" destId="{E4D0107A-A431-BE4A-A952-0BFCB8E7E70B}" srcOrd="1" destOrd="0" presId="urn:microsoft.com/office/officeart/2005/8/layout/hProcess10"/>
    <dgm:cxn modelId="{34F27145-3EE8-6F4D-82AC-46D847B622A6}" type="presParOf" srcId="{83717EE7-2188-244E-ADBA-19A6BFC9EEAD}" destId="{CC14D904-AB35-F840-A95C-964100EFE31B}" srcOrd="1" destOrd="0" presId="urn:microsoft.com/office/officeart/2005/8/layout/hProcess10"/>
    <dgm:cxn modelId="{A3515716-64F7-5147-A118-BD069835C0D7}" type="presParOf" srcId="{CC14D904-AB35-F840-A95C-964100EFE31B}" destId="{23F817EF-8F18-4A4D-AF27-E0390B8DB8E6}" srcOrd="0" destOrd="0" presId="urn:microsoft.com/office/officeart/2005/8/layout/hProcess10"/>
    <dgm:cxn modelId="{B6D433F7-D517-3C4B-9ED5-898758C2D61D}" type="presParOf" srcId="{83717EE7-2188-244E-ADBA-19A6BFC9EEAD}" destId="{B975953F-1AE4-1447-92FC-C991E1038B0E}" srcOrd="2" destOrd="0" presId="urn:microsoft.com/office/officeart/2005/8/layout/hProcess10"/>
    <dgm:cxn modelId="{7C323D1A-8695-1248-8CAF-5899926F0D17}" type="presParOf" srcId="{B975953F-1AE4-1447-92FC-C991E1038B0E}" destId="{D73B252A-01A1-0245-9BDE-0CDF248CA101}" srcOrd="0" destOrd="0" presId="urn:microsoft.com/office/officeart/2005/8/layout/hProcess10"/>
    <dgm:cxn modelId="{917D1CBF-A873-8942-8485-7C888591BB95}" type="presParOf" srcId="{B975953F-1AE4-1447-92FC-C991E1038B0E}" destId="{0E9961FE-FFEC-124D-835E-5F52AA7ED166}" srcOrd="1" destOrd="0" presId="urn:microsoft.com/office/officeart/2005/8/layout/hProcess10"/>
    <dgm:cxn modelId="{C61D37A5-338A-F246-840D-CA24A42E08AD}" type="presParOf" srcId="{83717EE7-2188-244E-ADBA-19A6BFC9EEAD}" destId="{A37B305B-9365-F74C-8E1C-AED2B788E815}" srcOrd="3" destOrd="0" presId="urn:microsoft.com/office/officeart/2005/8/layout/hProcess10"/>
    <dgm:cxn modelId="{7C3BFBDA-6685-4C40-A900-9602C28260DE}" type="presParOf" srcId="{A37B305B-9365-F74C-8E1C-AED2B788E815}" destId="{CA144A80-C9A6-7D4A-9E58-E5D27BA91D1B}" srcOrd="0" destOrd="0" presId="urn:microsoft.com/office/officeart/2005/8/layout/hProcess10"/>
    <dgm:cxn modelId="{8393C735-E16A-4E42-B5D5-FA81F93D7364}" type="presParOf" srcId="{83717EE7-2188-244E-ADBA-19A6BFC9EEAD}" destId="{E824678B-D1C2-634C-BA09-58427701E0DA}" srcOrd="4" destOrd="0" presId="urn:microsoft.com/office/officeart/2005/8/layout/hProcess10"/>
    <dgm:cxn modelId="{32A3B3F5-4AF0-3947-B81F-957121982C4A}" type="presParOf" srcId="{E824678B-D1C2-634C-BA09-58427701E0DA}" destId="{F91A552B-0153-0A4C-926C-213B7ECF0659}" srcOrd="0" destOrd="0" presId="urn:microsoft.com/office/officeart/2005/8/layout/hProcess10"/>
    <dgm:cxn modelId="{479B2F79-996D-7742-906A-8C9334C428A4}" type="presParOf" srcId="{E824678B-D1C2-634C-BA09-58427701E0DA}" destId="{1870C3BF-C2F2-8F40-8F98-DF87D37ED94E}" srcOrd="1" destOrd="0" presId="urn:microsoft.com/office/officeart/2005/8/layout/hProcess10"/>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F1320A-1B50-5147-9BA9-043418B20237}"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en-GB"/>
        </a:p>
      </dgm:t>
    </dgm:pt>
    <dgm:pt modelId="{CE426912-50DE-524E-AD27-FCD7308CCAF4}">
      <dgm:prSet phldrT="[Text]" custT="1"/>
      <dgm:spPr/>
      <dgm:t>
        <a:bodyPr/>
        <a:lstStyle/>
        <a:p>
          <a:r>
            <a:rPr lang="en-GB" sz="1000" dirty="0"/>
            <a:t>UI/UX-Design und Prototyping</a:t>
          </a:r>
        </a:p>
      </dgm:t>
    </dgm:pt>
    <dgm:pt modelId="{DF29546A-6112-F143-9E2E-8A100F0D4BC1}" type="parTrans" cxnId="{8EE124C9-B8F3-F74E-87DD-00729C842410}">
      <dgm:prSet/>
      <dgm:spPr/>
      <dgm:t>
        <a:bodyPr/>
        <a:lstStyle/>
        <a:p>
          <a:endParaRPr lang="en-GB"/>
        </a:p>
      </dgm:t>
    </dgm:pt>
    <dgm:pt modelId="{8F63A8FB-DCF5-D24C-A454-86167D0B6B78}" type="sibTrans" cxnId="{8EE124C9-B8F3-F74E-87DD-00729C842410}">
      <dgm:prSet/>
      <dgm:spPr/>
      <dgm:t>
        <a:bodyPr/>
        <a:lstStyle/>
        <a:p>
          <a:endParaRPr lang="en-GB"/>
        </a:p>
      </dgm:t>
    </dgm:pt>
    <dgm:pt modelId="{29C518B4-F720-F146-B778-09C366312BEC}">
      <dgm:prSet phldrT="[Text]" custT="1"/>
      <dgm:spPr/>
      <dgm:t>
        <a:bodyPr/>
        <a:lstStyle/>
        <a:p>
          <a:r>
            <a:rPr lang="en-GB" sz="700" dirty="0"/>
            <a:t>Wireframes &amp; </a:t>
          </a:r>
          <a:r>
            <a:rPr lang="en-GB" sz="700" dirty="0" err="1"/>
            <a:t>Mockups</a:t>
          </a:r>
          <a:r>
            <a:rPr lang="en-GB" sz="700" dirty="0"/>
            <a:t> </a:t>
          </a:r>
          <a:r>
            <a:rPr lang="en-GB" sz="700" dirty="0" err="1"/>
            <a:t>Benutzeroberflächen</a:t>
          </a:r>
          <a:r>
            <a:rPr lang="en-GB" sz="700" dirty="0"/>
            <a:t> 
</a:t>
          </a:r>
          <a:r>
            <a:rPr lang="en-GB" sz="700" dirty="0" err="1"/>
            <a:t>Interaktive</a:t>
          </a:r>
          <a:r>
            <a:rPr lang="en-GB" sz="700" dirty="0"/>
            <a:t> </a:t>
          </a:r>
          <a:r>
            <a:rPr lang="en-GB" sz="700" dirty="0" err="1"/>
            <a:t>Prototypen</a:t>
          </a:r>
          <a:r>
            <a:rPr lang="en-GB" sz="700" dirty="0"/>
            <a:t> in Figma für </a:t>
          </a:r>
          <a:r>
            <a:rPr lang="en-GB" sz="700" dirty="0" err="1"/>
            <a:t>Validierung</a:t>
          </a:r>
          <a:r>
            <a:rPr lang="en-GB" sz="700" dirty="0"/>
            <a:t> von Design und </a:t>
          </a:r>
          <a:r>
            <a:rPr lang="en-GB" sz="700" dirty="0" err="1"/>
            <a:t>Nutzerführung</a:t>
          </a:r>
          <a:r>
            <a:rPr lang="en-GB" sz="700" dirty="0"/>
            <a:t>
</a:t>
          </a:r>
          <a:r>
            <a:rPr lang="en-GB" sz="700" dirty="0" err="1"/>
            <a:t>Interaktive</a:t>
          </a:r>
          <a:r>
            <a:rPr lang="en-GB" sz="700" dirty="0"/>
            <a:t> UI/UX-</a:t>
          </a:r>
          <a:r>
            <a:rPr lang="en-GB" sz="700" dirty="0" err="1"/>
            <a:t>Prototypen</a:t>
          </a:r>
          <a:endParaRPr lang="en-GB" sz="700" dirty="0"/>
        </a:p>
      </dgm:t>
    </dgm:pt>
    <dgm:pt modelId="{27C2465C-4C93-AD46-AC10-CE31D2F38D66}" type="parTrans" cxnId="{31592ABC-A6A3-D441-BC3F-C228F1DE77DB}">
      <dgm:prSet/>
      <dgm:spPr/>
      <dgm:t>
        <a:bodyPr/>
        <a:lstStyle/>
        <a:p>
          <a:endParaRPr lang="en-GB"/>
        </a:p>
      </dgm:t>
    </dgm:pt>
    <dgm:pt modelId="{9546FC19-B59F-A546-99AD-F03864FDEFAB}" type="sibTrans" cxnId="{31592ABC-A6A3-D441-BC3F-C228F1DE77DB}">
      <dgm:prSet/>
      <dgm:spPr/>
      <dgm:t>
        <a:bodyPr/>
        <a:lstStyle/>
        <a:p>
          <a:endParaRPr lang="en-GB"/>
        </a:p>
      </dgm:t>
    </dgm:pt>
    <dgm:pt modelId="{00C802A1-257F-334A-AE38-BCDBF8680304}">
      <dgm:prSet phldrT="[Text]" custT="1"/>
      <dgm:spPr/>
      <dgm:t>
        <a:bodyPr/>
        <a:lstStyle/>
        <a:p>
          <a:r>
            <a:rPr lang="en-GB" sz="1000" dirty="0"/>
            <a:t>Frontend-</a:t>
          </a:r>
          <a:r>
            <a:rPr lang="en-GB" sz="1000" dirty="0" err="1"/>
            <a:t>Entwicklung</a:t>
          </a:r>
          <a:endParaRPr lang="en-GB" sz="1000" dirty="0"/>
        </a:p>
      </dgm:t>
    </dgm:pt>
    <dgm:pt modelId="{32EF794D-C2C4-D040-A73A-A7CE9ECE39EF}" type="parTrans" cxnId="{420CB8F2-1885-2842-ABC2-266F706ADAAF}">
      <dgm:prSet/>
      <dgm:spPr/>
      <dgm:t>
        <a:bodyPr/>
        <a:lstStyle/>
        <a:p>
          <a:endParaRPr lang="en-GB"/>
        </a:p>
      </dgm:t>
    </dgm:pt>
    <dgm:pt modelId="{5B02AEFB-8A0F-1E48-8DEE-45DD0CE922F2}" type="sibTrans" cxnId="{420CB8F2-1885-2842-ABC2-266F706ADAAF}">
      <dgm:prSet/>
      <dgm:spPr/>
      <dgm:t>
        <a:bodyPr/>
        <a:lstStyle/>
        <a:p>
          <a:endParaRPr lang="en-GB"/>
        </a:p>
      </dgm:t>
    </dgm:pt>
    <dgm:pt modelId="{DC532601-90B8-124B-8250-22E9F4B770F7}">
      <dgm:prSet phldrT="[Text]" custT="1"/>
      <dgm:spPr/>
      <dgm:t>
        <a:bodyPr/>
        <a:lstStyle/>
        <a:p>
          <a:r>
            <a:rPr lang="en-GB" sz="600" dirty="0" err="1"/>
            <a:t>Streamlit</a:t>
          </a:r>
          <a:r>
            <a:rPr lang="en-GB" sz="600" dirty="0"/>
            <a:t> für </a:t>
          </a:r>
          <a:r>
            <a:rPr lang="en-GB" sz="600" dirty="0" err="1"/>
            <a:t>schnelle</a:t>
          </a:r>
          <a:r>
            <a:rPr lang="en-GB" sz="600" dirty="0"/>
            <a:t> </a:t>
          </a:r>
          <a:r>
            <a:rPr lang="en-GB" sz="600" dirty="0" err="1"/>
            <a:t>Umsetzung</a:t>
          </a:r>
          <a:r>
            <a:rPr lang="en-GB" sz="600" dirty="0"/>
            <a:t> </a:t>
          </a:r>
          <a:r>
            <a:rPr lang="en-GB" sz="600" dirty="0" err="1"/>
            <a:t>eines</a:t>
          </a:r>
          <a:r>
            <a:rPr lang="en-GB" sz="600" dirty="0"/>
            <a:t> </a:t>
          </a:r>
          <a:r>
            <a:rPr lang="en-GB" sz="600" dirty="0" err="1"/>
            <a:t>interaktiven</a:t>
          </a:r>
          <a:r>
            <a:rPr lang="en-GB" sz="600" dirty="0"/>
            <a:t> </a:t>
          </a:r>
          <a:r>
            <a:rPr lang="en-GB" sz="600" dirty="0" err="1"/>
            <a:t>Prototyps</a:t>
          </a:r>
          <a:r>
            <a:rPr lang="en-GB" sz="600" dirty="0"/>
            <a:t>
</a:t>
          </a:r>
          <a:r>
            <a:rPr lang="en-GB" sz="600" dirty="0" err="1"/>
            <a:t>Implementierung</a:t>
          </a:r>
          <a:r>
            <a:rPr lang="en-GB" sz="600" dirty="0"/>
            <a:t> der Chat-</a:t>
          </a:r>
          <a:r>
            <a:rPr lang="en-GB" sz="600" dirty="0" err="1"/>
            <a:t>Oberfläche</a:t>
          </a:r>
          <a:r>
            <a:rPr lang="en-GB" sz="600" dirty="0"/>
            <a:t> für </a:t>
          </a:r>
          <a:r>
            <a:rPr lang="en-GB" sz="600" dirty="0" err="1"/>
            <a:t>Nutzerinteraktionen</a:t>
          </a:r>
          <a:r>
            <a:rPr lang="en-GB" sz="600" dirty="0"/>
            <a:t>
CSV-Upload und </a:t>
          </a:r>
          <a:r>
            <a:rPr lang="en-GB" sz="600" dirty="0" err="1"/>
            <a:t>Diagramm-Visualisierungen</a:t>
          </a:r>
          <a:r>
            <a:rPr lang="en-GB" sz="600" dirty="0"/>
            <a:t> 
</a:t>
          </a:r>
          <a:r>
            <a:rPr lang="en-GB" sz="600" dirty="0" err="1"/>
            <a:t>Fokus</a:t>
          </a:r>
          <a:r>
            <a:rPr lang="en-GB" sz="600" dirty="0"/>
            <a:t> auf </a:t>
          </a:r>
          <a:r>
            <a:rPr lang="en-GB" sz="600" dirty="0" err="1"/>
            <a:t>einfache</a:t>
          </a:r>
          <a:r>
            <a:rPr lang="en-GB" sz="600" dirty="0"/>
            <a:t> </a:t>
          </a:r>
          <a:r>
            <a:rPr lang="en-GB" sz="600" dirty="0" err="1"/>
            <a:t>Bedienbarkeit</a:t>
          </a:r>
          <a:r>
            <a:rPr lang="en-GB" sz="600" dirty="0"/>
            <a:t> und </a:t>
          </a:r>
          <a:r>
            <a:rPr lang="en-GB" sz="600" dirty="0" err="1"/>
            <a:t>schnelle</a:t>
          </a:r>
          <a:r>
            <a:rPr lang="en-GB" sz="600" dirty="0"/>
            <a:t> Iteration 
</a:t>
          </a:r>
          <a:r>
            <a:rPr lang="en-GB" sz="600" dirty="0" err="1"/>
            <a:t>Funktionsfähiger</a:t>
          </a:r>
          <a:r>
            <a:rPr lang="en-GB" sz="600" dirty="0"/>
            <a:t> </a:t>
          </a:r>
          <a:r>
            <a:rPr lang="en-GB" sz="600" dirty="0" err="1"/>
            <a:t>Streamlit-Prototyp</a:t>
          </a:r>
          <a:r>
            <a:rPr lang="en-GB" sz="600" dirty="0"/>
            <a:t> </a:t>
          </a:r>
          <a:r>
            <a:rPr lang="en-GB" sz="600" dirty="0" err="1"/>
            <a:t>als</a:t>
          </a:r>
          <a:r>
            <a:rPr lang="en-GB" sz="600" dirty="0"/>
            <a:t> Frontend </a:t>
          </a:r>
          <a:r>
            <a:rPr lang="en-GB" sz="600" dirty="0" err="1"/>
            <a:t>mit</a:t>
          </a:r>
          <a:r>
            <a:rPr lang="en-GB" sz="600" dirty="0"/>
            <a:t> Chat, Upload und </a:t>
          </a:r>
          <a:r>
            <a:rPr lang="en-GB" sz="600" dirty="0" err="1"/>
            <a:t>Visualisierung</a:t>
          </a:r>
          <a:r>
            <a:rPr lang="en-GB" sz="600" dirty="0"/>
            <a:t>
</a:t>
          </a:r>
          <a:r>
            <a:rPr lang="en-GB" sz="600" dirty="0" err="1"/>
            <a:t>Anbindung</a:t>
          </a:r>
          <a:r>
            <a:rPr lang="en-GB" sz="600" dirty="0"/>
            <a:t> an die Backend-API </a:t>
          </a:r>
          <a:r>
            <a:rPr lang="en-GB" sz="600" dirty="0" err="1"/>
            <a:t>zur</a:t>
          </a:r>
          <a:r>
            <a:rPr lang="en-GB" sz="600" dirty="0"/>
            <a:t> </a:t>
          </a:r>
          <a:r>
            <a:rPr lang="en-GB" sz="600" dirty="0" err="1"/>
            <a:t>Kommunikation</a:t>
          </a:r>
          <a:r>
            <a:rPr lang="en-GB" sz="600" dirty="0"/>
            <a:t> und </a:t>
          </a:r>
          <a:r>
            <a:rPr lang="en-GB" sz="600" dirty="0" err="1"/>
            <a:t>Anzeige</a:t>
          </a:r>
          <a:r>
            <a:rPr lang="en-GB" sz="600" dirty="0"/>
            <a:t> von </a:t>
          </a:r>
          <a:r>
            <a:rPr lang="en-GB" sz="600" dirty="0" err="1"/>
            <a:t>Antworten</a:t>
          </a:r>
          <a:endParaRPr lang="en-GB" sz="600" dirty="0"/>
        </a:p>
      </dgm:t>
    </dgm:pt>
    <dgm:pt modelId="{24F34ABC-5292-3D40-9976-3F015C679A4F}" type="sibTrans" cxnId="{7564E017-0BF5-1A47-B4DE-8420291AC639}">
      <dgm:prSet/>
      <dgm:spPr/>
      <dgm:t>
        <a:bodyPr/>
        <a:lstStyle/>
        <a:p>
          <a:endParaRPr lang="en-GB"/>
        </a:p>
      </dgm:t>
    </dgm:pt>
    <dgm:pt modelId="{FC67C469-49D3-BD4B-9B1D-8C258C2B3B37}" type="parTrans" cxnId="{7564E017-0BF5-1A47-B4DE-8420291AC639}">
      <dgm:prSet/>
      <dgm:spPr/>
      <dgm:t>
        <a:bodyPr/>
        <a:lstStyle/>
        <a:p>
          <a:endParaRPr lang="en-GB"/>
        </a:p>
      </dgm:t>
    </dgm:pt>
    <dgm:pt modelId="{950B36F0-D685-3B47-A3BB-A65B0188B087}" type="pres">
      <dgm:prSet presAssocID="{2CF1320A-1B50-5147-9BA9-043418B20237}" presName="Name0" presStyleCnt="0">
        <dgm:presLayoutVars>
          <dgm:dir/>
          <dgm:resizeHandles val="exact"/>
        </dgm:presLayoutVars>
      </dgm:prSet>
      <dgm:spPr/>
    </dgm:pt>
    <dgm:pt modelId="{F427F630-BD25-F346-A28B-5DB68B7A439B}" type="pres">
      <dgm:prSet presAssocID="{CE426912-50DE-524E-AD27-FCD7308CCAF4}" presName="composite" presStyleCnt="0"/>
      <dgm:spPr/>
    </dgm:pt>
    <dgm:pt modelId="{C482DD81-A486-F946-B044-141DF9973662}" type="pres">
      <dgm:prSet presAssocID="{CE426912-50DE-524E-AD27-FCD7308CCAF4}" presName="imagSh" presStyleLbl="bgImgPlace1" presStyleIdx="0" presStyleCnt="2" custScaleX="89944" custLinFactNeighborX="-5244" custLinFactNeighborY="-4170"/>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23523E6-38BE-2B4C-8137-B4DD415E7645}" type="pres">
      <dgm:prSet presAssocID="{CE426912-50DE-524E-AD27-FCD7308CCAF4}" presName="txNode" presStyleLbl="node1" presStyleIdx="0" presStyleCnt="2">
        <dgm:presLayoutVars>
          <dgm:bulletEnabled val="1"/>
        </dgm:presLayoutVars>
      </dgm:prSet>
      <dgm:spPr/>
    </dgm:pt>
    <dgm:pt modelId="{E7536ED7-5D02-0649-A1FF-E15C4193139D}" type="pres">
      <dgm:prSet presAssocID="{8F63A8FB-DCF5-D24C-A454-86167D0B6B78}" presName="sibTrans" presStyleLbl="sibTrans2D1" presStyleIdx="0" presStyleCnt="1" custAng="147890" custScaleX="196190" custScaleY="46477" custLinFactNeighborX="-24008" custLinFactNeighborY="-31546"/>
      <dgm:spPr/>
    </dgm:pt>
    <dgm:pt modelId="{86320D69-D156-B84D-9274-C6C234C91F0E}" type="pres">
      <dgm:prSet presAssocID="{8F63A8FB-DCF5-D24C-A454-86167D0B6B78}" presName="connTx" presStyleLbl="sibTrans2D1" presStyleIdx="0" presStyleCnt="1"/>
      <dgm:spPr/>
    </dgm:pt>
    <dgm:pt modelId="{96F7478C-737B-484F-A54F-70F3FDD2EE6C}" type="pres">
      <dgm:prSet presAssocID="{00C802A1-257F-334A-AE38-BCDBF8680304}" presName="composite" presStyleCnt="0"/>
      <dgm:spPr/>
    </dgm:pt>
    <dgm:pt modelId="{8A035C5C-6BAB-F148-A6BB-6E791EA775A9}" type="pres">
      <dgm:prSet presAssocID="{00C802A1-257F-334A-AE38-BCDBF8680304}" presName="imagSh" presStyleLbl="bgImgPlace1" presStyleIdx="1" presStyleCnt="2" custScaleX="82283" custScaleY="72941" custLinFactNeighborX="-27178" custLinFactNeighborY="-70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326ED50B-DE01-EC43-B2B1-D22F24DE805E}" type="pres">
      <dgm:prSet presAssocID="{00C802A1-257F-334A-AE38-BCDBF8680304}" presName="txNode" presStyleLbl="node1" presStyleIdx="1" presStyleCnt="2" custScaleX="154864" custScaleY="100000" custLinFactNeighborX="-10784" custLinFactNeighborY="8674">
        <dgm:presLayoutVars>
          <dgm:bulletEnabled val="1"/>
        </dgm:presLayoutVars>
      </dgm:prSet>
      <dgm:spPr/>
    </dgm:pt>
  </dgm:ptLst>
  <dgm:cxnLst>
    <dgm:cxn modelId="{7564E017-0BF5-1A47-B4DE-8420291AC639}" srcId="{00C802A1-257F-334A-AE38-BCDBF8680304}" destId="{DC532601-90B8-124B-8250-22E9F4B770F7}" srcOrd="0" destOrd="0" parTransId="{FC67C469-49D3-BD4B-9B1D-8C258C2B3B37}" sibTransId="{24F34ABC-5292-3D40-9976-3F015C679A4F}"/>
    <dgm:cxn modelId="{6F3E7F59-278E-7948-A239-E90924100D6C}" type="presOf" srcId="{CE426912-50DE-524E-AD27-FCD7308CCAF4}" destId="{223523E6-38BE-2B4C-8137-B4DD415E7645}" srcOrd="0" destOrd="0" presId="urn:microsoft.com/office/officeart/2005/8/layout/hProcess10"/>
    <dgm:cxn modelId="{B8A9966A-7D5E-8844-A30D-0B4509650CB8}" type="presOf" srcId="{29C518B4-F720-F146-B778-09C366312BEC}" destId="{223523E6-38BE-2B4C-8137-B4DD415E7645}" srcOrd="0" destOrd="1" presId="urn:microsoft.com/office/officeart/2005/8/layout/hProcess10"/>
    <dgm:cxn modelId="{05D31D71-803E-E744-BA75-7102DC8481EB}" type="presOf" srcId="{DC532601-90B8-124B-8250-22E9F4B770F7}" destId="{326ED50B-DE01-EC43-B2B1-D22F24DE805E}" srcOrd="0" destOrd="1" presId="urn:microsoft.com/office/officeart/2005/8/layout/hProcess10"/>
    <dgm:cxn modelId="{3948A580-93E6-5542-8DC3-0A36981C7E0F}" type="presOf" srcId="{8F63A8FB-DCF5-D24C-A454-86167D0B6B78}" destId="{86320D69-D156-B84D-9274-C6C234C91F0E}" srcOrd="1" destOrd="0" presId="urn:microsoft.com/office/officeart/2005/8/layout/hProcess10"/>
    <dgm:cxn modelId="{65187282-91CA-1541-B106-FCF9EF01907B}" type="presOf" srcId="{8F63A8FB-DCF5-D24C-A454-86167D0B6B78}" destId="{E7536ED7-5D02-0649-A1FF-E15C4193139D}" srcOrd="0" destOrd="0" presId="urn:microsoft.com/office/officeart/2005/8/layout/hProcess10"/>
    <dgm:cxn modelId="{31592ABC-A6A3-D441-BC3F-C228F1DE77DB}" srcId="{CE426912-50DE-524E-AD27-FCD7308CCAF4}" destId="{29C518B4-F720-F146-B778-09C366312BEC}" srcOrd="0" destOrd="0" parTransId="{27C2465C-4C93-AD46-AC10-CE31D2F38D66}" sibTransId="{9546FC19-B59F-A546-99AD-F03864FDEFAB}"/>
    <dgm:cxn modelId="{F47211C4-219C-D445-8C75-C2B47D001DC2}" type="presOf" srcId="{2CF1320A-1B50-5147-9BA9-043418B20237}" destId="{950B36F0-D685-3B47-A3BB-A65B0188B087}" srcOrd="0" destOrd="0" presId="urn:microsoft.com/office/officeart/2005/8/layout/hProcess10"/>
    <dgm:cxn modelId="{8EE124C9-B8F3-F74E-87DD-00729C842410}" srcId="{2CF1320A-1B50-5147-9BA9-043418B20237}" destId="{CE426912-50DE-524E-AD27-FCD7308CCAF4}" srcOrd="0" destOrd="0" parTransId="{DF29546A-6112-F143-9E2E-8A100F0D4BC1}" sibTransId="{8F63A8FB-DCF5-D24C-A454-86167D0B6B78}"/>
    <dgm:cxn modelId="{F8C600DE-E635-1D45-8ABA-F185475BDC8D}" type="presOf" srcId="{00C802A1-257F-334A-AE38-BCDBF8680304}" destId="{326ED50B-DE01-EC43-B2B1-D22F24DE805E}" srcOrd="0" destOrd="0" presId="urn:microsoft.com/office/officeart/2005/8/layout/hProcess10"/>
    <dgm:cxn modelId="{420CB8F2-1885-2842-ABC2-266F706ADAAF}" srcId="{2CF1320A-1B50-5147-9BA9-043418B20237}" destId="{00C802A1-257F-334A-AE38-BCDBF8680304}" srcOrd="1" destOrd="0" parTransId="{32EF794D-C2C4-D040-A73A-A7CE9ECE39EF}" sibTransId="{5B02AEFB-8A0F-1E48-8DEE-45DD0CE922F2}"/>
    <dgm:cxn modelId="{C43B5408-1716-7A4B-8A71-C91331D1EEEB}" type="presParOf" srcId="{950B36F0-D685-3B47-A3BB-A65B0188B087}" destId="{F427F630-BD25-F346-A28B-5DB68B7A439B}" srcOrd="0" destOrd="0" presId="urn:microsoft.com/office/officeart/2005/8/layout/hProcess10"/>
    <dgm:cxn modelId="{092CA71D-21E5-944D-A627-18ADD6EB396F}" type="presParOf" srcId="{F427F630-BD25-F346-A28B-5DB68B7A439B}" destId="{C482DD81-A486-F946-B044-141DF9973662}" srcOrd="0" destOrd="0" presId="urn:microsoft.com/office/officeart/2005/8/layout/hProcess10"/>
    <dgm:cxn modelId="{81411D19-07BE-AC4C-A03C-66BFC99ED08F}" type="presParOf" srcId="{F427F630-BD25-F346-A28B-5DB68B7A439B}" destId="{223523E6-38BE-2B4C-8137-B4DD415E7645}" srcOrd="1" destOrd="0" presId="urn:microsoft.com/office/officeart/2005/8/layout/hProcess10"/>
    <dgm:cxn modelId="{CC357A51-1826-6D47-893E-EEED774734C2}" type="presParOf" srcId="{950B36F0-D685-3B47-A3BB-A65B0188B087}" destId="{E7536ED7-5D02-0649-A1FF-E15C4193139D}" srcOrd="1" destOrd="0" presId="urn:microsoft.com/office/officeart/2005/8/layout/hProcess10"/>
    <dgm:cxn modelId="{5A87A8BB-187F-8544-8464-4FE6C3C34D5F}" type="presParOf" srcId="{E7536ED7-5D02-0649-A1FF-E15C4193139D}" destId="{86320D69-D156-B84D-9274-C6C234C91F0E}" srcOrd="0" destOrd="0" presId="urn:microsoft.com/office/officeart/2005/8/layout/hProcess10"/>
    <dgm:cxn modelId="{DE9F2F01-E90C-5B4A-ABD4-CBBE7A571C19}" type="presParOf" srcId="{950B36F0-D685-3B47-A3BB-A65B0188B087}" destId="{96F7478C-737B-484F-A54F-70F3FDD2EE6C}" srcOrd="2" destOrd="0" presId="urn:microsoft.com/office/officeart/2005/8/layout/hProcess10"/>
    <dgm:cxn modelId="{5A10EC45-75C3-8D4A-8B3B-364DB9E33C24}" type="presParOf" srcId="{96F7478C-737B-484F-A54F-70F3FDD2EE6C}" destId="{8A035C5C-6BAB-F148-A6BB-6E791EA775A9}" srcOrd="0" destOrd="0" presId="urn:microsoft.com/office/officeart/2005/8/layout/hProcess10"/>
    <dgm:cxn modelId="{781E69FA-93BB-E243-942D-0640666BDAE1}" type="presParOf" srcId="{96F7478C-737B-484F-A54F-70F3FDD2EE6C}" destId="{326ED50B-DE01-EC43-B2B1-D22F24DE805E}" srcOrd="1" destOrd="0" presId="urn:microsoft.com/office/officeart/2005/8/layout/hProcess10"/>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2CF0A2-B329-DB48-88A1-2FAAB16A5688}"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en-GB"/>
        </a:p>
      </dgm:t>
    </dgm:pt>
    <dgm:pt modelId="{5480268C-3379-1349-8E0B-2433094A05DD}">
      <dgm:prSet phldrT="[Text]"/>
      <dgm:spPr/>
      <dgm:t>
        <a:bodyPr/>
        <a:lstStyle/>
        <a:p>
          <a:r>
            <a:rPr lang="en-GB" sz="800" dirty="0"/>
            <a:t>Backend-</a:t>
          </a:r>
          <a:r>
            <a:rPr lang="en-GB" sz="800" dirty="0" err="1"/>
            <a:t>Entwicklung</a:t>
          </a:r>
          <a:endParaRPr lang="en-GB" sz="800" dirty="0"/>
        </a:p>
      </dgm:t>
    </dgm:pt>
    <dgm:pt modelId="{37003C99-91FD-AA4A-96C1-E21582EB8175}" type="parTrans" cxnId="{D237C3E3-F900-904F-8874-5BA526A3CEBD}">
      <dgm:prSet/>
      <dgm:spPr/>
      <dgm:t>
        <a:bodyPr/>
        <a:lstStyle/>
        <a:p>
          <a:endParaRPr lang="en-GB"/>
        </a:p>
      </dgm:t>
    </dgm:pt>
    <dgm:pt modelId="{4F538710-C093-A941-84E6-475240D8761B}" type="sibTrans" cxnId="{D237C3E3-F900-904F-8874-5BA526A3CEBD}">
      <dgm:prSet/>
      <dgm:spPr/>
      <dgm:t>
        <a:bodyPr/>
        <a:lstStyle/>
        <a:p>
          <a:endParaRPr lang="en-GB"/>
        </a:p>
      </dgm:t>
    </dgm:pt>
    <dgm:pt modelId="{072959C0-EEC4-9B4B-BBF8-2F74123783AB}">
      <dgm:prSet phldrT="[Text]" custT="1"/>
      <dgm:spPr/>
      <dgm:t>
        <a:bodyPr/>
        <a:lstStyle/>
        <a:p>
          <a:r>
            <a:rPr lang="en-GB" sz="700" dirty="0"/>
            <a:t>Backend-Systems </a:t>
          </a:r>
          <a:r>
            <a:rPr lang="en-GB" sz="700" dirty="0" err="1"/>
            <a:t>mit</a:t>
          </a:r>
          <a:r>
            <a:rPr lang="en-GB" sz="700" dirty="0"/>
            <a:t> </a:t>
          </a:r>
          <a:r>
            <a:rPr lang="en-GB" sz="700" dirty="0" err="1"/>
            <a:t>FastAPI</a:t>
          </a:r>
          <a:r>
            <a:rPr lang="en-GB" sz="700" dirty="0"/>
            <a:t> für die API und </a:t>
          </a:r>
          <a:r>
            <a:rPr lang="en-GB" sz="700" dirty="0" err="1"/>
            <a:t>Uvicorn</a:t>
          </a:r>
          <a:r>
            <a:rPr lang="en-GB" sz="700" dirty="0"/>
            <a:t> </a:t>
          </a:r>
          <a:r>
            <a:rPr lang="en-GB" sz="700" dirty="0" err="1"/>
            <a:t>als</a:t>
          </a:r>
          <a:r>
            <a:rPr lang="en-GB" sz="700" dirty="0"/>
            <a:t> ASGI-Server
Integration der </a:t>
          </a:r>
          <a:r>
            <a:rPr lang="en-GB" sz="700" dirty="0" err="1"/>
            <a:t>Agenten</a:t>
          </a:r>
          <a:r>
            <a:rPr lang="en-GB" sz="700" dirty="0"/>
            <a:t> 
Integration des RAG-Systems 
</a:t>
          </a:r>
          <a:r>
            <a:rPr lang="en-GB" sz="700" dirty="0" err="1"/>
            <a:t>Implementierung</a:t>
          </a:r>
          <a:r>
            <a:rPr lang="en-GB" sz="700" dirty="0"/>
            <a:t> von CSV-</a:t>
          </a:r>
          <a:r>
            <a:rPr lang="en-GB" sz="700" dirty="0" err="1"/>
            <a:t>Datenverarbeitung</a:t>
          </a:r>
          <a:r>
            <a:rPr lang="en-GB" sz="700" dirty="0"/>
            <a:t> und </a:t>
          </a:r>
          <a:r>
            <a:rPr lang="en-GB" sz="700" dirty="0" err="1"/>
            <a:t>Diagramm-Generierung</a:t>
          </a:r>
          <a:r>
            <a:rPr lang="en-GB" sz="700" dirty="0"/>
            <a:t> 
Backend-API, die KI-</a:t>
          </a:r>
          <a:r>
            <a:rPr lang="en-GB" sz="700" dirty="0" err="1"/>
            <a:t>Abfragen</a:t>
          </a:r>
          <a:r>
            <a:rPr lang="en-GB" sz="700" dirty="0"/>
            <a:t> </a:t>
          </a:r>
          <a:r>
            <a:rPr lang="en-GB" sz="700" dirty="0" err="1"/>
            <a:t>verarbeitet</a:t>
          </a:r>
          <a:endParaRPr lang="en-GB" sz="700" dirty="0"/>
        </a:p>
      </dgm:t>
    </dgm:pt>
    <dgm:pt modelId="{57B57315-E451-5E4F-88F2-D62EA09686CB}" type="parTrans" cxnId="{A4370533-9EDF-2045-82AD-B71C3DC11C8E}">
      <dgm:prSet/>
      <dgm:spPr/>
      <dgm:t>
        <a:bodyPr/>
        <a:lstStyle/>
        <a:p>
          <a:endParaRPr lang="en-GB"/>
        </a:p>
      </dgm:t>
    </dgm:pt>
    <dgm:pt modelId="{BC2221A8-2A3E-BD46-B988-1807173043AE}" type="sibTrans" cxnId="{A4370533-9EDF-2045-82AD-B71C3DC11C8E}">
      <dgm:prSet/>
      <dgm:spPr/>
      <dgm:t>
        <a:bodyPr/>
        <a:lstStyle/>
        <a:p>
          <a:endParaRPr lang="en-GB"/>
        </a:p>
      </dgm:t>
    </dgm:pt>
    <dgm:pt modelId="{6536757D-98D3-374D-9469-81E7FFF11860}" type="pres">
      <dgm:prSet presAssocID="{432CF0A2-B329-DB48-88A1-2FAAB16A5688}" presName="Name0" presStyleCnt="0">
        <dgm:presLayoutVars>
          <dgm:dir/>
          <dgm:resizeHandles val="exact"/>
        </dgm:presLayoutVars>
      </dgm:prSet>
      <dgm:spPr/>
    </dgm:pt>
    <dgm:pt modelId="{8C1A75EB-CA3F-D04F-AFB7-457B18134030}" type="pres">
      <dgm:prSet presAssocID="{5480268C-3379-1349-8E0B-2433094A05DD}" presName="composite" presStyleCnt="0"/>
      <dgm:spPr/>
    </dgm:pt>
    <dgm:pt modelId="{40F1139D-4143-1044-AACC-9B5263C5AA0D}" type="pres">
      <dgm:prSet presAssocID="{5480268C-3379-1349-8E0B-2433094A05DD}" presName="imagSh" presStyleLbl="bgImgPlace1" presStyleIdx="0" presStyleCnt="1" custScaleX="40518" custScaleY="108360" custLinFactNeighborX="-27027" custLinFactNeighborY="1644"/>
      <dgm:spPr>
        <a:blipFill rotWithShape="1">
          <a:blip xmlns:r="http://schemas.openxmlformats.org/officeDocument/2006/relationships" r:embed="rId1"/>
          <a:srcRect/>
          <a:stretch>
            <a:fillRect l="-3000" r="-3000"/>
          </a:stretch>
        </a:blipFill>
      </dgm:spPr>
    </dgm:pt>
    <dgm:pt modelId="{52B144CB-0559-F540-854C-96B0C6A09BAA}" type="pres">
      <dgm:prSet presAssocID="{5480268C-3379-1349-8E0B-2433094A05DD}" presName="txNode" presStyleLbl="node1" presStyleIdx="0" presStyleCnt="1" custScaleX="100000" custScaleY="100000" custLinFactNeighborX="29551" custLinFactNeighborY="5933">
        <dgm:presLayoutVars>
          <dgm:bulletEnabled val="1"/>
        </dgm:presLayoutVars>
      </dgm:prSet>
      <dgm:spPr/>
    </dgm:pt>
  </dgm:ptLst>
  <dgm:cxnLst>
    <dgm:cxn modelId="{A4370533-9EDF-2045-82AD-B71C3DC11C8E}" srcId="{5480268C-3379-1349-8E0B-2433094A05DD}" destId="{072959C0-EEC4-9B4B-BBF8-2F74123783AB}" srcOrd="0" destOrd="0" parTransId="{57B57315-E451-5E4F-88F2-D62EA09686CB}" sibTransId="{BC2221A8-2A3E-BD46-B988-1807173043AE}"/>
    <dgm:cxn modelId="{B28FACA0-BDF4-B841-A4DA-220BCD9010B4}" type="presOf" srcId="{432CF0A2-B329-DB48-88A1-2FAAB16A5688}" destId="{6536757D-98D3-374D-9469-81E7FFF11860}" srcOrd="0" destOrd="0" presId="urn:microsoft.com/office/officeart/2005/8/layout/hProcess10"/>
    <dgm:cxn modelId="{157ABFAE-C85C-3846-B8DF-4DF0E7D975B7}" type="presOf" srcId="{5480268C-3379-1349-8E0B-2433094A05DD}" destId="{52B144CB-0559-F540-854C-96B0C6A09BAA}" srcOrd="0" destOrd="0" presId="urn:microsoft.com/office/officeart/2005/8/layout/hProcess10"/>
    <dgm:cxn modelId="{BE9734B3-85EE-9249-AED3-E392D64360F4}" type="presOf" srcId="{072959C0-EEC4-9B4B-BBF8-2F74123783AB}" destId="{52B144CB-0559-F540-854C-96B0C6A09BAA}" srcOrd="0" destOrd="1" presId="urn:microsoft.com/office/officeart/2005/8/layout/hProcess10"/>
    <dgm:cxn modelId="{D237C3E3-F900-904F-8874-5BA526A3CEBD}" srcId="{432CF0A2-B329-DB48-88A1-2FAAB16A5688}" destId="{5480268C-3379-1349-8E0B-2433094A05DD}" srcOrd="0" destOrd="0" parTransId="{37003C99-91FD-AA4A-96C1-E21582EB8175}" sibTransId="{4F538710-C093-A941-84E6-475240D8761B}"/>
    <dgm:cxn modelId="{C460D070-90B6-9748-9B19-9BADE46A48EB}" type="presParOf" srcId="{6536757D-98D3-374D-9469-81E7FFF11860}" destId="{8C1A75EB-CA3F-D04F-AFB7-457B18134030}" srcOrd="0" destOrd="0" presId="urn:microsoft.com/office/officeart/2005/8/layout/hProcess10"/>
    <dgm:cxn modelId="{EA04FAE6-173B-5144-A4E8-C4383B57ABE7}" type="presParOf" srcId="{8C1A75EB-CA3F-D04F-AFB7-457B18134030}" destId="{40F1139D-4143-1044-AACC-9B5263C5AA0D}" srcOrd="0" destOrd="0" presId="urn:microsoft.com/office/officeart/2005/8/layout/hProcess10"/>
    <dgm:cxn modelId="{ECDFC51D-8C62-B64B-AAA6-AC02836564B9}" type="presParOf" srcId="{8C1A75EB-CA3F-D04F-AFB7-457B18134030}" destId="{52B144CB-0559-F540-854C-96B0C6A09BAA}" srcOrd="1" destOrd="0" presId="urn:microsoft.com/office/officeart/2005/8/layout/hProcess10"/>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BB617-8588-C24F-BA5B-E1497F7424A9}">
      <dsp:nvSpPr>
        <dsp:cNvPr id="0" name=""/>
        <dsp:cNvSpPr/>
      </dsp:nvSpPr>
      <dsp:spPr>
        <a:xfrm>
          <a:off x="4548" y="533426"/>
          <a:ext cx="2647794" cy="105911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noProof="0" dirty="0"/>
            <a:t>Discussion of Current Methods and Techniques LLM Fine-Tuning, RAG and NLP use-cases</a:t>
          </a:r>
          <a:endParaRPr lang="en-US" sz="1200" kern="1200" noProof="0" dirty="0"/>
        </a:p>
      </dsp:txBody>
      <dsp:txXfrm>
        <a:off x="534107" y="533426"/>
        <a:ext cx="1588677" cy="1059117"/>
      </dsp:txXfrm>
    </dsp:sp>
    <dsp:sp modelId="{B14B2159-05FF-7C47-A58C-F1324718194F}">
      <dsp:nvSpPr>
        <dsp:cNvPr id="0" name=""/>
        <dsp:cNvSpPr/>
      </dsp:nvSpPr>
      <dsp:spPr>
        <a:xfrm>
          <a:off x="2387563" y="533426"/>
          <a:ext cx="2647794" cy="105911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Specification of Objectives and Procedure</a:t>
          </a:r>
          <a:endParaRPr lang="de-DE" sz="1200" kern="1200" dirty="0"/>
        </a:p>
      </dsp:txBody>
      <dsp:txXfrm>
        <a:off x="2917122" y="533426"/>
        <a:ext cx="1588677" cy="1059117"/>
      </dsp:txXfrm>
    </dsp:sp>
    <dsp:sp modelId="{BB7834EC-BDB3-0240-BFD2-76C6EA341BCA}">
      <dsp:nvSpPr>
        <dsp:cNvPr id="0" name=""/>
        <dsp:cNvSpPr/>
      </dsp:nvSpPr>
      <dsp:spPr>
        <a:xfrm>
          <a:off x="4770579" y="533426"/>
          <a:ext cx="2647794" cy="105911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Iterative Development and Fine-Tuning of LLM Models and RAG Pipelines</a:t>
          </a:r>
          <a:endParaRPr lang="de-DE" sz="1200" kern="1200" dirty="0"/>
        </a:p>
      </dsp:txBody>
      <dsp:txXfrm>
        <a:off x="5300138" y="533426"/>
        <a:ext cx="1588677" cy="1059117"/>
      </dsp:txXfrm>
    </dsp:sp>
    <dsp:sp modelId="{51B47F8C-9956-AE43-9906-98C6996D8017}">
      <dsp:nvSpPr>
        <dsp:cNvPr id="0" name=""/>
        <dsp:cNvSpPr/>
      </dsp:nvSpPr>
      <dsp:spPr>
        <a:xfrm>
          <a:off x="7153594" y="533426"/>
          <a:ext cx="2647794" cy="105911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t>Evaluation and Comparison of Model and Pipeline</a:t>
          </a:r>
          <a:endParaRPr lang="de-DE" sz="1200" kern="1200" dirty="0"/>
        </a:p>
      </dsp:txBody>
      <dsp:txXfrm>
        <a:off x="7683153" y="533426"/>
        <a:ext cx="1588677" cy="1059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31B71-AE7D-4E80-AF81-67765570AEA7}">
      <dsp:nvSpPr>
        <dsp:cNvPr id="0" name=""/>
        <dsp:cNvSpPr/>
      </dsp:nvSpPr>
      <dsp:spPr>
        <a:xfrm>
          <a:off x="1188159" y="6956"/>
          <a:ext cx="1037321" cy="10373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26AE4-7981-4673-8E25-70B8CDDD682B}">
      <dsp:nvSpPr>
        <dsp:cNvPr id="0" name=""/>
        <dsp:cNvSpPr/>
      </dsp:nvSpPr>
      <dsp:spPr>
        <a:xfrm>
          <a:off x="1405996" y="224793"/>
          <a:ext cx="601646" cy="6016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A1DCF2-8205-4F86-8C1A-56E6751EEE7A}">
      <dsp:nvSpPr>
        <dsp:cNvPr id="0" name=""/>
        <dsp:cNvSpPr/>
      </dsp:nvSpPr>
      <dsp:spPr>
        <a:xfrm>
          <a:off x="2447764" y="6956"/>
          <a:ext cx="2445115" cy="103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de-DE" sz="1700" kern="1200" dirty="0" err="1"/>
            <a:t>Literature</a:t>
          </a:r>
          <a:r>
            <a:rPr lang="de-DE" sz="1700" kern="1200" dirty="0"/>
            <a:t> review (Webster/Watson 2002</a:t>
          </a:r>
          <a:r>
            <a:rPr lang="de-DE" sz="1700" kern="1200" baseline="0" dirty="0"/>
            <a:t>)</a:t>
          </a:r>
          <a:r>
            <a:rPr lang="de-DE" sz="1700" kern="1200" baseline="30000" dirty="0"/>
            <a:t>1</a:t>
          </a:r>
          <a:endParaRPr lang="en-US" sz="1700" kern="1200" dirty="0"/>
        </a:p>
      </dsp:txBody>
      <dsp:txXfrm>
        <a:off x="2447764" y="6956"/>
        <a:ext cx="2445115" cy="1037321"/>
      </dsp:txXfrm>
    </dsp:sp>
    <dsp:sp modelId="{939FF2F3-A8E3-4EF0-8D0F-7F1C05590D7D}">
      <dsp:nvSpPr>
        <dsp:cNvPr id="0" name=""/>
        <dsp:cNvSpPr/>
      </dsp:nvSpPr>
      <dsp:spPr>
        <a:xfrm>
          <a:off x="5318922" y="6956"/>
          <a:ext cx="1037321" cy="10373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D339F-2AAC-4105-B84D-74827B2549C2}">
      <dsp:nvSpPr>
        <dsp:cNvPr id="0" name=""/>
        <dsp:cNvSpPr/>
      </dsp:nvSpPr>
      <dsp:spPr>
        <a:xfrm>
          <a:off x="5536760" y="224793"/>
          <a:ext cx="601646" cy="60164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AD2150-C69F-43A0-A292-F795C677D6DF}">
      <dsp:nvSpPr>
        <dsp:cNvPr id="0" name=""/>
        <dsp:cNvSpPr/>
      </dsp:nvSpPr>
      <dsp:spPr>
        <a:xfrm>
          <a:off x="6578528" y="6956"/>
          <a:ext cx="2445115" cy="103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de-DE" sz="1700" kern="1200" dirty="0"/>
            <a:t>Design-Science-</a:t>
          </a:r>
          <a:r>
            <a:rPr lang="de-DE" sz="1700" kern="1200" dirty="0" err="1"/>
            <a:t>Resarch</a:t>
          </a:r>
          <a:r>
            <a:rPr lang="de-DE" sz="1700" kern="1200" dirty="0"/>
            <a:t> </a:t>
          </a:r>
          <a:br>
            <a:rPr lang="de-DE" sz="1700" kern="1200" dirty="0"/>
          </a:br>
          <a:r>
            <a:rPr lang="de-DE" sz="1700" kern="1200" dirty="0"/>
            <a:t>(Gregor and </a:t>
          </a:r>
          <a:r>
            <a:rPr lang="de-DE" sz="1700" kern="1200" dirty="0" err="1"/>
            <a:t>Hevner</a:t>
          </a:r>
          <a:r>
            <a:rPr lang="de-DE" sz="1700" kern="1200" dirty="0"/>
            <a:t> 2013)</a:t>
          </a:r>
          <a:r>
            <a:rPr lang="de-DE" sz="1700" kern="1200" baseline="30000" dirty="0"/>
            <a:t>2</a:t>
          </a:r>
          <a:endParaRPr lang="en-US" sz="1700" kern="1200" baseline="30000" dirty="0"/>
        </a:p>
      </dsp:txBody>
      <dsp:txXfrm>
        <a:off x="6578528" y="6956"/>
        <a:ext cx="2445115" cy="1037321"/>
      </dsp:txXfrm>
    </dsp:sp>
    <dsp:sp modelId="{EEDEE9B6-2637-E942-88A3-208D3756C82D}">
      <dsp:nvSpPr>
        <dsp:cNvPr id="0" name=""/>
        <dsp:cNvSpPr/>
      </dsp:nvSpPr>
      <dsp:spPr>
        <a:xfrm>
          <a:off x="1188159" y="1472054"/>
          <a:ext cx="1037321" cy="10373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CD781-9D67-D047-A11E-B1CF61C1C155}">
      <dsp:nvSpPr>
        <dsp:cNvPr id="0" name=""/>
        <dsp:cNvSpPr/>
      </dsp:nvSpPr>
      <dsp:spPr>
        <a:xfrm>
          <a:off x="1405996" y="1689892"/>
          <a:ext cx="601646" cy="6016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10A8BD-AA5D-E140-B46B-0E20F5AB2163}">
      <dsp:nvSpPr>
        <dsp:cNvPr id="0" name=""/>
        <dsp:cNvSpPr/>
      </dsp:nvSpPr>
      <dsp:spPr>
        <a:xfrm>
          <a:off x="2447764" y="1472054"/>
          <a:ext cx="2445115" cy="103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de-DE" sz="1700" kern="1200" dirty="0"/>
            <a:t>Iterative </a:t>
          </a:r>
          <a:r>
            <a:rPr lang="de-DE" sz="1700" kern="1200" dirty="0" err="1"/>
            <a:t>prototyping</a:t>
          </a:r>
          <a:r>
            <a:rPr lang="de-DE" sz="1700" kern="1200" dirty="0"/>
            <a:t> (Wilde/Hess 2007)</a:t>
          </a:r>
          <a:r>
            <a:rPr lang="de-DE" sz="1700" kern="1200" baseline="30000" dirty="0"/>
            <a:t>3</a:t>
          </a:r>
          <a:endParaRPr lang="de-DE" sz="1700" kern="1200" dirty="0"/>
        </a:p>
      </dsp:txBody>
      <dsp:txXfrm>
        <a:off x="2447764" y="1472054"/>
        <a:ext cx="2445115" cy="1037321"/>
      </dsp:txXfrm>
    </dsp:sp>
    <dsp:sp modelId="{61BA3418-11D7-504D-833D-B11419E524ED}">
      <dsp:nvSpPr>
        <dsp:cNvPr id="0" name=""/>
        <dsp:cNvSpPr/>
      </dsp:nvSpPr>
      <dsp:spPr>
        <a:xfrm>
          <a:off x="5318922" y="1472054"/>
          <a:ext cx="1037321" cy="10373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33F56-ACE4-904B-8F5D-785433692EB0}">
      <dsp:nvSpPr>
        <dsp:cNvPr id="0" name=""/>
        <dsp:cNvSpPr/>
      </dsp:nvSpPr>
      <dsp:spPr>
        <a:xfrm>
          <a:off x="5536760" y="1689892"/>
          <a:ext cx="601646" cy="60164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CE08A-E75E-6743-8AFE-BA2AE91BFF4C}">
      <dsp:nvSpPr>
        <dsp:cNvPr id="0" name=""/>
        <dsp:cNvSpPr/>
      </dsp:nvSpPr>
      <dsp:spPr>
        <a:xfrm>
          <a:off x="6391819" y="1472054"/>
          <a:ext cx="2818533" cy="1037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de-DE" sz="1700" kern="1200" dirty="0"/>
            <a:t>Qualitative </a:t>
          </a:r>
          <a:r>
            <a:rPr lang="de-DE" sz="1700" kern="1200" dirty="0" err="1"/>
            <a:t>evaluation</a:t>
          </a:r>
          <a:r>
            <a:rPr lang="de-DE" sz="1700" kern="1200" dirty="0"/>
            <a:t> </a:t>
          </a:r>
          <a:r>
            <a:rPr lang="de-DE" sz="1700" kern="1200" dirty="0" err="1"/>
            <a:t>with</a:t>
          </a:r>
          <a:r>
            <a:rPr lang="de-DE" sz="1700" kern="1200" dirty="0"/>
            <a:t> </a:t>
          </a:r>
          <a:r>
            <a:rPr lang="de-DE" sz="1700" kern="1200" dirty="0" err="1"/>
            <a:t>comparison</a:t>
          </a:r>
          <a:r>
            <a:rPr lang="de-DE" sz="1700" kern="1200" dirty="0"/>
            <a:t> </a:t>
          </a:r>
          <a:r>
            <a:rPr lang="de-DE" sz="1700" kern="1200" dirty="0" err="1"/>
            <a:t>based</a:t>
          </a:r>
          <a:r>
            <a:rPr lang="de-DE" sz="1700" kern="1200" dirty="0"/>
            <a:t> on own expert </a:t>
          </a:r>
          <a:r>
            <a:rPr lang="de-DE" sz="1700" kern="1200" dirty="0" err="1"/>
            <a:t>knowledge</a:t>
          </a:r>
          <a:r>
            <a:rPr lang="de-DE" sz="1700" kern="1200" dirty="0"/>
            <a:t> </a:t>
          </a:r>
          <a:endParaRPr lang="de-DE" sz="1700" b="0" kern="1200" baseline="30000" dirty="0"/>
        </a:p>
      </dsp:txBody>
      <dsp:txXfrm>
        <a:off x="6391819" y="1472054"/>
        <a:ext cx="2818533" cy="1037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D7A43-F5E5-A74D-96B2-D02CFB56024F}">
      <dsp:nvSpPr>
        <dsp:cNvPr id="0" name=""/>
        <dsp:cNvSpPr/>
      </dsp:nvSpPr>
      <dsp:spPr>
        <a:xfrm>
          <a:off x="148439" y="98522"/>
          <a:ext cx="772624" cy="772624"/>
        </a:xfrm>
        <a:prstGeom prst="roundRect">
          <a:avLst>
            <a:gd name="adj" fmla="val 10000"/>
          </a:avLst>
        </a:prstGeom>
        <a:blipFill rotWithShape="1">
          <a:blip xmlns:r="http://schemas.openxmlformats.org/officeDocument/2006/relationships" r:embed="rId1"/>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D0107A-A431-BE4A-A952-0BFCB8E7E70B}">
      <dsp:nvSpPr>
        <dsp:cNvPr id="0" name=""/>
        <dsp:cNvSpPr/>
      </dsp:nvSpPr>
      <dsp:spPr>
        <a:xfrm>
          <a:off x="208203" y="980472"/>
          <a:ext cx="1089704" cy="9768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Data Preparation</a:t>
          </a:r>
        </a:p>
        <a:p>
          <a:pPr marL="57150" lvl="1" indent="-57150" algn="l" defTabSz="355600">
            <a:lnSpc>
              <a:spcPct val="90000"/>
            </a:lnSpc>
            <a:spcBef>
              <a:spcPct val="0"/>
            </a:spcBef>
            <a:spcAft>
              <a:spcPct val="15000"/>
            </a:spcAft>
            <a:buChar char="•"/>
          </a:pPr>
          <a:r>
            <a:rPr lang="en-GB" sz="800" kern="1200" dirty="0"/>
            <a:t>Data Collection</a:t>
          </a:r>
        </a:p>
        <a:p>
          <a:pPr marL="57150" lvl="1" indent="-57150" algn="l" defTabSz="355600">
            <a:lnSpc>
              <a:spcPct val="90000"/>
            </a:lnSpc>
            <a:spcBef>
              <a:spcPct val="0"/>
            </a:spcBef>
            <a:spcAft>
              <a:spcPct val="15000"/>
            </a:spcAft>
            <a:buChar char="•"/>
          </a:pPr>
          <a:r>
            <a:rPr lang="en-GB" sz="800" kern="1200" dirty="0"/>
            <a:t>Text Extraction</a:t>
          </a:r>
        </a:p>
        <a:p>
          <a:pPr marL="57150" lvl="1" indent="-57150" algn="l" defTabSz="355600">
            <a:lnSpc>
              <a:spcPct val="90000"/>
            </a:lnSpc>
            <a:spcBef>
              <a:spcPct val="0"/>
            </a:spcBef>
            <a:spcAft>
              <a:spcPct val="15000"/>
            </a:spcAft>
            <a:buChar char="•"/>
          </a:pPr>
          <a:r>
            <a:rPr lang="en-GB" sz="800" kern="1200" dirty="0"/>
            <a:t>Text Cleaning</a:t>
          </a:r>
        </a:p>
        <a:p>
          <a:pPr marL="57150" lvl="1" indent="-57150" algn="l" defTabSz="355600">
            <a:lnSpc>
              <a:spcPct val="90000"/>
            </a:lnSpc>
            <a:spcBef>
              <a:spcPct val="0"/>
            </a:spcBef>
            <a:spcAft>
              <a:spcPct val="15000"/>
            </a:spcAft>
            <a:buChar char="•"/>
          </a:pPr>
          <a:r>
            <a:rPr lang="en-GB" sz="800" kern="1200" dirty="0"/>
            <a:t>Chunking</a:t>
          </a:r>
        </a:p>
        <a:p>
          <a:pPr marL="57150" lvl="1" indent="-57150" algn="l" defTabSz="355600">
            <a:lnSpc>
              <a:spcPct val="90000"/>
            </a:lnSpc>
            <a:spcBef>
              <a:spcPct val="0"/>
            </a:spcBef>
            <a:spcAft>
              <a:spcPct val="15000"/>
            </a:spcAft>
            <a:buChar char="•"/>
          </a:pPr>
          <a:r>
            <a:rPr lang="en-GB" sz="800" kern="1200" dirty="0"/>
            <a:t>Tokenization</a:t>
          </a:r>
        </a:p>
      </dsp:txBody>
      <dsp:txXfrm>
        <a:off x="236814" y="1009083"/>
        <a:ext cx="1032482" cy="919624"/>
      </dsp:txXfrm>
    </dsp:sp>
    <dsp:sp modelId="{CC14D904-AB35-F840-A95C-964100EFE31B}">
      <dsp:nvSpPr>
        <dsp:cNvPr id="0" name=""/>
        <dsp:cNvSpPr/>
      </dsp:nvSpPr>
      <dsp:spPr>
        <a:xfrm>
          <a:off x="1125869" y="428002"/>
          <a:ext cx="363889" cy="1182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125869" y="451660"/>
        <a:ext cx="328402" cy="70975"/>
      </dsp:txXfrm>
    </dsp:sp>
    <dsp:sp modelId="{D73B252A-01A1-0245-9BDE-0CDF248CA101}">
      <dsp:nvSpPr>
        <dsp:cNvPr id="0" name=""/>
        <dsp:cNvSpPr/>
      </dsp:nvSpPr>
      <dsp:spPr>
        <a:xfrm>
          <a:off x="1657730" y="72009"/>
          <a:ext cx="834871" cy="834871"/>
        </a:xfrm>
        <a:prstGeom prst="roundRect">
          <a:avLst>
            <a:gd name="adj" fmla="val 10000"/>
          </a:avLst>
        </a:prstGeom>
        <a:blipFill rotWithShape="1">
          <a:blip xmlns:r="http://schemas.openxmlformats.org/officeDocument/2006/relationships" r:embed="rId2"/>
          <a:srcRect/>
          <a:stretch>
            <a:fillRect t="-3000" b="-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961FE-FFEC-124D-835E-5F52AA7ED166}">
      <dsp:nvSpPr>
        <dsp:cNvPr id="0" name=""/>
        <dsp:cNvSpPr/>
      </dsp:nvSpPr>
      <dsp:spPr>
        <a:xfrm>
          <a:off x="1360958" y="978281"/>
          <a:ext cx="1465497" cy="9691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Font typeface="+mj-lt"/>
            <a:buNone/>
          </a:pPr>
          <a:r>
            <a:rPr lang="de-DE" sz="1000" kern="1200" dirty="0"/>
            <a:t>Fine-Tuning LLM</a:t>
          </a:r>
          <a:endParaRPr lang="en-GB" sz="1000" kern="1200" dirty="0"/>
        </a:p>
        <a:p>
          <a:pPr marL="57150" lvl="1" indent="-57150" algn="l" defTabSz="355600">
            <a:lnSpc>
              <a:spcPct val="90000"/>
            </a:lnSpc>
            <a:spcBef>
              <a:spcPct val="0"/>
            </a:spcBef>
            <a:spcAft>
              <a:spcPct val="15000"/>
            </a:spcAft>
            <a:buChar char="•"/>
          </a:pPr>
          <a:r>
            <a:rPr lang="de-DE" sz="800" kern="1200" dirty="0" err="1"/>
            <a:t>Pre-Trained</a:t>
          </a:r>
          <a:r>
            <a:rPr lang="de-DE" sz="800" kern="1200" dirty="0"/>
            <a:t> Llama-3.2-1B </a:t>
          </a:r>
          <a:endParaRPr lang="en-GB" sz="800" kern="1200" dirty="0"/>
        </a:p>
        <a:p>
          <a:pPr marL="57150" lvl="1" indent="-57150" algn="l" defTabSz="355600">
            <a:lnSpc>
              <a:spcPct val="90000"/>
            </a:lnSpc>
            <a:spcBef>
              <a:spcPct val="0"/>
            </a:spcBef>
            <a:spcAft>
              <a:spcPct val="15000"/>
            </a:spcAft>
            <a:buChar char="•"/>
          </a:pPr>
          <a:r>
            <a:rPr lang="en-GB" sz="800" kern="1200" dirty="0"/>
            <a:t>Meta/</a:t>
          </a:r>
          <a:r>
            <a:rPr lang="en-GB" sz="800" kern="1200" dirty="0" err="1"/>
            <a:t>HuggingFace</a:t>
          </a:r>
          <a:r>
            <a:rPr lang="en-GB" sz="800" kern="1200" dirty="0"/>
            <a:t> access</a:t>
          </a:r>
        </a:p>
        <a:p>
          <a:pPr marL="57150" lvl="1" indent="-57150" algn="l" defTabSz="355600">
            <a:lnSpc>
              <a:spcPct val="90000"/>
            </a:lnSpc>
            <a:spcBef>
              <a:spcPct val="0"/>
            </a:spcBef>
            <a:spcAft>
              <a:spcPct val="15000"/>
            </a:spcAft>
            <a:buChar char="•"/>
          </a:pPr>
          <a:r>
            <a:rPr lang="en-GB" sz="800" kern="1200" dirty="0"/>
            <a:t>Training </a:t>
          </a:r>
          <a:r>
            <a:rPr lang="en-GB" sz="800" kern="1200" dirty="0" err="1"/>
            <a:t>versch</a:t>
          </a:r>
          <a:r>
            <a:rPr lang="en-GB" sz="800" kern="1200" dirty="0"/>
            <a:t>. </a:t>
          </a:r>
          <a:r>
            <a:rPr lang="en-GB" sz="800" kern="1200" dirty="0" err="1"/>
            <a:t>Agenten</a:t>
          </a:r>
          <a:endParaRPr lang="en-GB" sz="800" kern="1200" dirty="0"/>
        </a:p>
        <a:p>
          <a:pPr marL="57150" lvl="1" indent="-57150" algn="l" defTabSz="355600">
            <a:lnSpc>
              <a:spcPct val="90000"/>
            </a:lnSpc>
            <a:spcBef>
              <a:spcPct val="0"/>
            </a:spcBef>
            <a:spcAft>
              <a:spcPct val="15000"/>
            </a:spcAft>
            <a:buChar char="•"/>
          </a:pPr>
          <a:r>
            <a:rPr lang="en-GB" sz="800" kern="1200" dirty="0"/>
            <a:t>Pipelines: GGUF / Llama-</a:t>
          </a:r>
          <a:r>
            <a:rPr lang="en-GB" sz="800" kern="1200" dirty="0" err="1"/>
            <a:t>cpp</a:t>
          </a:r>
          <a:r>
            <a:rPr lang="en-GB" sz="800" kern="1200" dirty="0"/>
            <a:t>-python / </a:t>
          </a:r>
          <a:r>
            <a:rPr lang="en-GB" sz="800" kern="1200" dirty="0" err="1"/>
            <a:t>LoRA</a:t>
          </a:r>
          <a:r>
            <a:rPr lang="en-GB" sz="800" kern="1200" dirty="0"/>
            <a:t> / </a:t>
          </a:r>
          <a:r>
            <a:rPr lang="en-GB" sz="800" kern="1200" dirty="0" err="1"/>
            <a:t>HuggingFace</a:t>
          </a:r>
          <a:endParaRPr lang="en-GB" sz="800" kern="1200" dirty="0"/>
        </a:p>
      </dsp:txBody>
      <dsp:txXfrm>
        <a:off x="1389343" y="1006666"/>
        <a:ext cx="1408727" cy="912370"/>
      </dsp:txXfrm>
    </dsp:sp>
    <dsp:sp modelId="{A37B305B-9365-F74C-8E1C-AED2B788E815}">
      <dsp:nvSpPr>
        <dsp:cNvPr id="0" name=""/>
        <dsp:cNvSpPr/>
      </dsp:nvSpPr>
      <dsp:spPr>
        <a:xfrm>
          <a:off x="2668198" y="447628"/>
          <a:ext cx="495418" cy="1648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2668198" y="480605"/>
        <a:ext cx="445953" cy="98929"/>
      </dsp:txXfrm>
    </dsp:sp>
    <dsp:sp modelId="{F91A552B-0153-0A4C-926C-213B7ECF0659}">
      <dsp:nvSpPr>
        <dsp:cNvPr id="0" name=""/>
        <dsp:cNvSpPr/>
      </dsp:nvSpPr>
      <dsp:spPr>
        <a:xfrm>
          <a:off x="3298899" y="303309"/>
          <a:ext cx="741039" cy="526342"/>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51000" r="-5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0C3BF-C2F2-8F40-8F98-DF87D37ED94E}">
      <dsp:nvSpPr>
        <dsp:cNvPr id="0" name=""/>
        <dsp:cNvSpPr/>
      </dsp:nvSpPr>
      <dsp:spPr>
        <a:xfrm>
          <a:off x="3002189" y="957807"/>
          <a:ext cx="1389623" cy="10568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RAG</a:t>
          </a:r>
        </a:p>
        <a:p>
          <a:pPr marL="57150" lvl="1" indent="-57150" algn="l" defTabSz="355600">
            <a:lnSpc>
              <a:spcPct val="90000"/>
            </a:lnSpc>
            <a:spcBef>
              <a:spcPct val="0"/>
            </a:spcBef>
            <a:spcAft>
              <a:spcPct val="15000"/>
            </a:spcAft>
            <a:buChar char="•"/>
          </a:pPr>
          <a:r>
            <a:rPr lang="en-GB" sz="800" kern="1200" dirty="0" err="1"/>
            <a:t>ElasticSearch</a:t>
          </a:r>
          <a:r>
            <a:rPr lang="en-GB" sz="800" kern="1200" dirty="0"/>
            <a:t> Vector Database</a:t>
          </a:r>
        </a:p>
        <a:p>
          <a:pPr marL="57150" lvl="1" indent="-57150" algn="l" defTabSz="355600">
            <a:lnSpc>
              <a:spcPct val="90000"/>
            </a:lnSpc>
            <a:spcBef>
              <a:spcPct val="0"/>
            </a:spcBef>
            <a:spcAft>
              <a:spcPct val="15000"/>
            </a:spcAft>
            <a:buChar char="•"/>
          </a:pPr>
          <a:r>
            <a:rPr lang="en-GB" sz="800" kern="1200" dirty="0"/>
            <a:t>Embeddings model all-MiniLM-L6-v2 </a:t>
          </a:r>
        </a:p>
        <a:p>
          <a:pPr marL="57150" lvl="1" indent="-57150" algn="l" defTabSz="355600">
            <a:lnSpc>
              <a:spcPct val="90000"/>
            </a:lnSpc>
            <a:spcBef>
              <a:spcPct val="0"/>
            </a:spcBef>
            <a:spcAft>
              <a:spcPct val="15000"/>
            </a:spcAft>
            <a:buChar char="•"/>
          </a:pPr>
          <a:r>
            <a:rPr lang="en-GB" sz="800" kern="1200" dirty="0"/>
            <a:t>Vector Database Results are combined with the user-input for contextual prompt</a:t>
          </a:r>
        </a:p>
        <a:p>
          <a:pPr marL="57150" lvl="1" indent="-57150" algn="l" defTabSz="311150">
            <a:lnSpc>
              <a:spcPct val="90000"/>
            </a:lnSpc>
            <a:spcBef>
              <a:spcPct val="0"/>
            </a:spcBef>
            <a:spcAft>
              <a:spcPct val="15000"/>
            </a:spcAft>
            <a:buChar char="•"/>
          </a:pPr>
          <a:endParaRPr lang="en-GB" sz="700" kern="1200" dirty="0"/>
        </a:p>
      </dsp:txBody>
      <dsp:txXfrm>
        <a:off x="3033142" y="988760"/>
        <a:ext cx="1327717" cy="994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2DD81-A486-F946-B044-141DF9973662}">
      <dsp:nvSpPr>
        <dsp:cNvPr id="0" name=""/>
        <dsp:cNvSpPr/>
      </dsp:nvSpPr>
      <dsp:spPr>
        <a:xfrm>
          <a:off x="0" y="0"/>
          <a:ext cx="1239771" cy="1104367"/>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3523E6-38BE-2B4C-8137-B4DD415E7645}">
      <dsp:nvSpPr>
        <dsp:cNvPr id="0" name=""/>
        <dsp:cNvSpPr/>
      </dsp:nvSpPr>
      <dsp:spPr>
        <a:xfrm>
          <a:off x="155394" y="662620"/>
          <a:ext cx="1378381" cy="11043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UI/UX-Design und Prototyping</a:t>
          </a:r>
        </a:p>
        <a:p>
          <a:pPr marL="57150" lvl="1" indent="-57150" algn="l" defTabSz="311150">
            <a:lnSpc>
              <a:spcPct val="90000"/>
            </a:lnSpc>
            <a:spcBef>
              <a:spcPct val="0"/>
            </a:spcBef>
            <a:spcAft>
              <a:spcPct val="15000"/>
            </a:spcAft>
            <a:buChar char="•"/>
          </a:pPr>
          <a:r>
            <a:rPr lang="en-GB" sz="700" kern="1200" dirty="0"/>
            <a:t>Wireframes &amp; </a:t>
          </a:r>
          <a:r>
            <a:rPr lang="en-GB" sz="700" kern="1200" dirty="0" err="1"/>
            <a:t>Mockups</a:t>
          </a:r>
          <a:r>
            <a:rPr lang="en-GB" sz="700" kern="1200" dirty="0"/>
            <a:t> </a:t>
          </a:r>
          <a:r>
            <a:rPr lang="en-GB" sz="700" kern="1200" dirty="0" err="1"/>
            <a:t>Benutzeroberflächen</a:t>
          </a:r>
          <a:r>
            <a:rPr lang="en-GB" sz="700" kern="1200" dirty="0"/>
            <a:t> 
</a:t>
          </a:r>
          <a:r>
            <a:rPr lang="en-GB" sz="700" kern="1200" dirty="0" err="1"/>
            <a:t>Interaktive</a:t>
          </a:r>
          <a:r>
            <a:rPr lang="en-GB" sz="700" kern="1200" dirty="0"/>
            <a:t> </a:t>
          </a:r>
          <a:r>
            <a:rPr lang="en-GB" sz="700" kern="1200" dirty="0" err="1"/>
            <a:t>Prototypen</a:t>
          </a:r>
          <a:r>
            <a:rPr lang="en-GB" sz="700" kern="1200" dirty="0"/>
            <a:t> in Figma für </a:t>
          </a:r>
          <a:r>
            <a:rPr lang="en-GB" sz="700" kern="1200" dirty="0" err="1"/>
            <a:t>Validierung</a:t>
          </a:r>
          <a:r>
            <a:rPr lang="en-GB" sz="700" kern="1200" dirty="0"/>
            <a:t> von Design und </a:t>
          </a:r>
          <a:r>
            <a:rPr lang="en-GB" sz="700" kern="1200" dirty="0" err="1"/>
            <a:t>Nutzerführung</a:t>
          </a:r>
          <a:r>
            <a:rPr lang="en-GB" sz="700" kern="1200" dirty="0"/>
            <a:t>
</a:t>
          </a:r>
          <a:r>
            <a:rPr lang="en-GB" sz="700" kern="1200" dirty="0" err="1"/>
            <a:t>Interaktive</a:t>
          </a:r>
          <a:r>
            <a:rPr lang="en-GB" sz="700" kern="1200" dirty="0"/>
            <a:t> UI/UX-</a:t>
          </a:r>
          <a:r>
            <a:rPr lang="en-GB" sz="700" kern="1200" dirty="0" err="1"/>
            <a:t>Prototypen</a:t>
          </a:r>
          <a:endParaRPr lang="en-GB" sz="700" kern="1200" dirty="0"/>
        </a:p>
      </dsp:txBody>
      <dsp:txXfrm>
        <a:off x="187740" y="694966"/>
        <a:ext cx="1313689" cy="1039675"/>
      </dsp:txXfrm>
    </dsp:sp>
    <dsp:sp modelId="{E7536ED7-5D02-0649-A1FF-E15C4193139D}">
      <dsp:nvSpPr>
        <dsp:cNvPr id="0" name=""/>
        <dsp:cNvSpPr/>
      </dsp:nvSpPr>
      <dsp:spPr>
        <a:xfrm rot="21600000">
          <a:off x="1310703" y="327566"/>
          <a:ext cx="501334" cy="1539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rot="-21600000">
        <a:off x="1310703" y="358353"/>
        <a:ext cx="455154" cy="92360"/>
      </dsp:txXfrm>
    </dsp:sp>
    <dsp:sp modelId="{8A035C5C-6BAB-F148-A6BB-6E791EA775A9}">
      <dsp:nvSpPr>
        <dsp:cNvPr id="0" name=""/>
        <dsp:cNvSpPr/>
      </dsp:nvSpPr>
      <dsp:spPr>
        <a:xfrm>
          <a:off x="1969196" y="66921"/>
          <a:ext cx="1134173" cy="805536"/>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6ED50B-DE01-EC43-B2B1-D22F24DE805E}">
      <dsp:nvSpPr>
        <dsp:cNvPr id="0" name=""/>
        <dsp:cNvSpPr/>
      </dsp:nvSpPr>
      <dsp:spPr>
        <a:xfrm>
          <a:off x="1919334" y="662620"/>
          <a:ext cx="2134616" cy="11043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Frontend-</a:t>
          </a:r>
          <a:r>
            <a:rPr lang="en-GB" sz="1000" kern="1200" dirty="0" err="1"/>
            <a:t>Entwicklung</a:t>
          </a:r>
          <a:endParaRPr lang="en-GB" sz="1000" kern="1200" dirty="0"/>
        </a:p>
        <a:p>
          <a:pPr marL="57150" lvl="1" indent="-57150" algn="l" defTabSz="266700">
            <a:lnSpc>
              <a:spcPct val="90000"/>
            </a:lnSpc>
            <a:spcBef>
              <a:spcPct val="0"/>
            </a:spcBef>
            <a:spcAft>
              <a:spcPct val="15000"/>
            </a:spcAft>
            <a:buChar char="•"/>
          </a:pPr>
          <a:r>
            <a:rPr lang="en-GB" sz="600" kern="1200" dirty="0" err="1"/>
            <a:t>Streamlit</a:t>
          </a:r>
          <a:r>
            <a:rPr lang="en-GB" sz="600" kern="1200" dirty="0"/>
            <a:t> für </a:t>
          </a:r>
          <a:r>
            <a:rPr lang="en-GB" sz="600" kern="1200" dirty="0" err="1"/>
            <a:t>schnelle</a:t>
          </a:r>
          <a:r>
            <a:rPr lang="en-GB" sz="600" kern="1200" dirty="0"/>
            <a:t> </a:t>
          </a:r>
          <a:r>
            <a:rPr lang="en-GB" sz="600" kern="1200" dirty="0" err="1"/>
            <a:t>Umsetzung</a:t>
          </a:r>
          <a:r>
            <a:rPr lang="en-GB" sz="600" kern="1200" dirty="0"/>
            <a:t> </a:t>
          </a:r>
          <a:r>
            <a:rPr lang="en-GB" sz="600" kern="1200" dirty="0" err="1"/>
            <a:t>eines</a:t>
          </a:r>
          <a:r>
            <a:rPr lang="en-GB" sz="600" kern="1200" dirty="0"/>
            <a:t> </a:t>
          </a:r>
          <a:r>
            <a:rPr lang="en-GB" sz="600" kern="1200" dirty="0" err="1"/>
            <a:t>interaktiven</a:t>
          </a:r>
          <a:r>
            <a:rPr lang="en-GB" sz="600" kern="1200" dirty="0"/>
            <a:t> </a:t>
          </a:r>
          <a:r>
            <a:rPr lang="en-GB" sz="600" kern="1200" dirty="0" err="1"/>
            <a:t>Prototyps</a:t>
          </a:r>
          <a:r>
            <a:rPr lang="en-GB" sz="600" kern="1200" dirty="0"/>
            <a:t>
</a:t>
          </a:r>
          <a:r>
            <a:rPr lang="en-GB" sz="600" kern="1200" dirty="0" err="1"/>
            <a:t>Implementierung</a:t>
          </a:r>
          <a:r>
            <a:rPr lang="en-GB" sz="600" kern="1200" dirty="0"/>
            <a:t> der Chat-</a:t>
          </a:r>
          <a:r>
            <a:rPr lang="en-GB" sz="600" kern="1200" dirty="0" err="1"/>
            <a:t>Oberfläche</a:t>
          </a:r>
          <a:r>
            <a:rPr lang="en-GB" sz="600" kern="1200" dirty="0"/>
            <a:t> für </a:t>
          </a:r>
          <a:r>
            <a:rPr lang="en-GB" sz="600" kern="1200" dirty="0" err="1"/>
            <a:t>Nutzerinteraktionen</a:t>
          </a:r>
          <a:r>
            <a:rPr lang="en-GB" sz="600" kern="1200" dirty="0"/>
            <a:t>
CSV-Upload und </a:t>
          </a:r>
          <a:r>
            <a:rPr lang="en-GB" sz="600" kern="1200" dirty="0" err="1"/>
            <a:t>Diagramm-Visualisierungen</a:t>
          </a:r>
          <a:r>
            <a:rPr lang="en-GB" sz="600" kern="1200" dirty="0"/>
            <a:t> 
</a:t>
          </a:r>
          <a:r>
            <a:rPr lang="en-GB" sz="600" kern="1200" dirty="0" err="1"/>
            <a:t>Fokus</a:t>
          </a:r>
          <a:r>
            <a:rPr lang="en-GB" sz="600" kern="1200" dirty="0"/>
            <a:t> auf </a:t>
          </a:r>
          <a:r>
            <a:rPr lang="en-GB" sz="600" kern="1200" dirty="0" err="1"/>
            <a:t>einfache</a:t>
          </a:r>
          <a:r>
            <a:rPr lang="en-GB" sz="600" kern="1200" dirty="0"/>
            <a:t> </a:t>
          </a:r>
          <a:r>
            <a:rPr lang="en-GB" sz="600" kern="1200" dirty="0" err="1"/>
            <a:t>Bedienbarkeit</a:t>
          </a:r>
          <a:r>
            <a:rPr lang="en-GB" sz="600" kern="1200" dirty="0"/>
            <a:t> und </a:t>
          </a:r>
          <a:r>
            <a:rPr lang="en-GB" sz="600" kern="1200" dirty="0" err="1"/>
            <a:t>schnelle</a:t>
          </a:r>
          <a:r>
            <a:rPr lang="en-GB" sz="600" kern="1200" dirty="0"/>
            <a:t> Iteration 
</a:t>
          </a:r>
          <a:r>
            <a:rPr lang="en-GB" sz="600" kern="1200" dirty="0" err="1"/>
            <a:t>Funktionsfähiger</a:t>
          </a:r>
          <a:r>
            <a:rPr lang="en-GB" sz="600" kern="1200" dirty="0"/>
            <a:t> </a:t>
          </a:r>
          <a:r>
            <a:rPr lang="en-GB" sz="600" kern="1200" dirty="0" err="1"/>
            <a:t>Streamlit-Prototyp</a:t>
          </a:r>
          <a:r>
            <a:rPr lang="en-GB" sz="600" kern="1200" dirty="0"/>
            <a:t> </a:t>
          </a:r>
          <a:r>
            <a:rPr lang="en-GB" sz="600" kern="1200" dirty="0" err="1"/>
            <a:t>als</a:t>
          </a:r>
          <a:r>
            <a:rPr lang="en-GB" sz="600" kern="1200" dirty="0"/>
            <a:t> Frontend </a:t>
          </a:r>
          <a:r>
            <a:rPr lang="en-GB" sz="600" kern="1200" dirty="0" err="1"/>
            <a:t>mit</a:t>
          </a:r>
          <a:r>
            <a:rPr lang="en-GB" sz="600" kern="1200" dirty="0"/>
            <a:t> Chat, Upload und </a:t>
          </a:r>
          <a:r>
            <a:rPr lang="en-GB" sz="600" kern="1200" dirty="0" err="1"/>
            <a:t>Visualisierung</a:t>
          </a:r>
          <a:r>
            <a:rPr lang="en-GB" sz="600" kern="1200" dirty="0"/>
            <a:t>
</a:t>
          </a:r>
          <a:r>
            <a:rPr lang="en-GB" sz="600" kern="1200" dirty="0" err="1"/>
            <a:t>Anbindung</a:t>
          </a:r>
          <a:r>
            <a:rPr lang="en-GB" sz="600" kern="1200" dirty="0"/>
            <a:t> an die Backend-API </a:t>
          </a:r>
          <a:r>
            <a:rPr lang="en-GB" sz="600" kern="1200" dirty="0" err="1"/>
            <a:t>zur</a:t>
          </a:r>
          <a:r>
            <a:rPr lang="en-GB" sz="600" kern="1200" dirty="0"/>
            <a:t> </a:t>
          </a:r>
          <a:r>
            <a:rPr lang="en-GB" sz="600" kern="1200" dirty="0" err="1"/>
            <a:t>Kommunikation</a:t>
          </a:r>
          <a:r>
            <a:rPr lang="en-GB" sz="600" kern="1200" dirty="0"/>
            <a:t> und </a:t>
          </a:r>
          <a:r>
            <a:rPr lang="en-GB" sz="600" kern="1200" dirty="0" err="1"/>
            <a:t>Anzeige</a:t>
          </a:r>
          <a:r>
            <a:rPr lang="en-GB" sz="600" kern="1200" dirty="0"/>
            <a:t> von </a:t>
          </a:r>
          <a:r>
            <a:rPr lang="en-GB" sz="600" kern="1200" dirty="0" err="1"/>
            <a:t>Antworten</a:t>
          </a:r>
          <a:endParaRPr lang="en-GB" sz="600" kern="1200" dirty="0"/>
        </a:p>
      </dsp:txBody>
      <dsp:txXfrm>
        <a:off x="1951680" y="694966"/>
        <a:ext cx="2069924" cy="1039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1139D-4143-1044-AACC-9B5263C5AA0D}">
      <dsp:nvSpPr>
        <dsp:cNvPr id="0" name=""/>
        <dsp:cNvSpPr/>
      </dsp:nvSpPr>
      <dsp:spPr>
        <a:xfrm>
          <a:off x="0" y="-4248"/>
          <a:ext cx="1102949" cy="1032270"/>
        </a:xfrm>
        <a:prstGeom prst="roundRect">
          <a:avLst>
            <a:gd name="adj" fmla="val 10000"/>
          </a:avLst>
        </a:prstGeom>
        <a:blipFill rotWithShape="1">
          <a:blip xmlns:r="http://schemas.openxmlformats.org/officeDocument/2006/relationships" r:embed="rId1"/>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B144CB-0559-F540-854C-96B0C6A09BAA}">
      <dsp:nvSpPr>
        <dsp:cNvPr id="0" name=""/>
        <dsp:cNvSpPr/>
      </dsp:nvSpPr>
      <dsp:spPr>
        <a:xfrm>
          <a:off x="446230" y="591488"/>
          <a:ext cx="2722121" cy="9526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355600">
            <a:lnSpc>
              <a:spcPct val="90000"/>
            </a:lnSpc>
            <a:spcBef>
              <a:spcPct val="0"/>
            </a:spcBef>
            <a:spcAft>
              <a:spcPct val="35000"/>
            </a:spcAft>
            <a:buNone/>
          </a:pPr>
          <a:r>
            <a:rPr lang="en-GB" sz="800" kern="1200" dirty="0"/>
            <a:t>Backend-</a:t>
          </a:r>
          <a:r>
            <a:rPr lang="en-GB" sz="800" kern="1200" dirty="0" err="1"/>
            <a:t>Entwicklung</a:t>
          </a:r>
          <a:endParaRPr lang="en-GB" sz="800" kern="1200" dirty="0"/>
        </a:p>
        <a:p>
          <a:pPr marL="57150" lvl="1" indent="-57150" algn="l" defTabSz="311150">
            <a:lnSpc>
              <a:spcPct val="90000"/>
            </a:lnSpc>
            <a:spcBef>
              <a:spcPct val="0"/>
            </a:spcBef>
            <a:spcAft>
              <a:spcPct val="15000"/>
            </a:spcAft>
            <a:buChar char="•"/>
          </a:pPr>
          <a:r>
            <a:rPr lang="en-GB" sz="700" kern="1200" dirty="0"/>
            <a:t>Backend-Systems </a:t>
          </a:r>
          <a:r>
            <a:rPr lang="en-GB" sz="700" kern="1200" dirty="0" err="1"/>
            <a:t>mit</a:t>
          </a:r>
          <a:r>
            <a:rPr lang="en-GB" sz="700" kern="1200" dirty="0"/>
            <a:t> </a:t>
          </a:r>
          <a:r>
            <a:rPr lang="en-GB" sz="700" kern="1200" dirty="0" err="1"/>
            <a:t>FastAPI</a:t>
          </a:r>
          <a:r>
            <a:rPr lang="en-GB" sz="700" kern="1200" dirty="0"/>
            <a:t> für die API und </a:t>
          </a:r>
          <a:r>
            <a:rPr lang="en-GB" sz="700" kern="1200" dirty="0" err="1"/>
            <a:t>Uvicorn</a:t>
          </a:r>
          <a:r>
            <a:rPr lang="en-GB" sz="700" kern="1200" dirty="0"/>
            <a:t> </a:t>
          </a:r>
          <a:r>
            <a:rPr lang="en-GB" sz="700" kern="1200" dirty="0" err="1"/>
            <a:t>als</a:t>
          </a:r>
          <a:r>
            <a:rPr lang="en-GB" sz="700" kern="1200" dirty="0"/>
            <a:t> ASGI-Server
Integration der </a:t>
          </a:r>
          <a:r>
            <a:rPr lang="en-GB" sz="700" kern="1200" dirty="0" err="1"/>
            <a:t>Agenten</a:t>
          </a:r>
          <a:r>
            <a:rPr lang="en-GB" sz="700" kern="1200" dirty="0"/>
            <a:t> 
Integration des RAG-Systems 
</a:t>
          </a:r>
          <a:r>
            <a:rPr lang="en-GB" sz="700" kern="1200" dirty="0" err="1"/>
            <a:t>Implementierung</a:t>
          </a:r>
          <a:r>
            <a:rPr lang="en-GB" sz="700" kern="1200" dirty="0"/>
            <a:t> von CSV-</a:t>
          </a:r>
          <a:r>
            <a:rPr lang="en-GB" sz="700" kern="1200" dirty="0" err="1"/>
            <a:t>Datenverarbeitung</a:t>
          </a:r>
          <a:r>
            <a:rPr lang="en-GB" sz="700" kern="1200" dirty="0"/>
            <a:t> und </a:t>
          </a:r>
          <a:r>
            <a:rPr lang="en-GB" sz="700" kern="1200" dirty="0" err="1"/>
            <a:t>Diagramm-Generierung</a:t>
          </a:r>
          <a:r>
            <a:rPr lang="en-GB" sz="700" kern="1200" dirty="0"/>
            <a:t> 
Backend-API, die KI-</a:t>
          </a:r>
          <a:r>
            <a:rPr lang="en-GB" sz="700" kern="1200" dirty="0" err="1"/>
            <a:t>Abfragen</a:t>
          </a:r>
          <a:r>
            <a:rPr lang="en-GB" sz="700" kern="1200" dirty="0"/>
            <a:t> </a:t>
          </a:r>
          <a:r>
            <a:rPr lang="en-GB" sz="700" kern="1200" dirty="0" err="1"/>
            <a:t>verarbeitet</a:t>
          </a:r>
          <a:endParaRPr lang="en-GB" sz="700" kern="1200" dirty="0"/>
        </a:p>
      </dsp:txBody>
      <dsp:txXfrm>
        <a:off x="474132" y="619390"/>
        <a:ext cx="2666317" cy="8968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CB30375-1390-1F61-CAA8-C9D4C29105F8}"/>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de-DE"/>
          </a:p>
        </p:txBody>
      </p:sp>
      <p:sp>
        <p:nvSpPr>
          <p:cNvPr id="7171" name="Rectangle 3">
            <a:extLst>
              <a:ext uri="{FF2B5EF4-FFF2-40B4-BE49-F238E27FC236}">
                <a16:creationId xmlns:a16="http://schemas.microsoft.com/office/drawing/2014/main" id="{E3018B91-9EB2-0B27-2F88-2275664138B6}"/>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de-DE"/>
          </a:p>
        </p:txBody>
      </p:sp>
      <p:sp>
        <p:nvSpPr>
          <p:cNvPr id="7172" name="Rectangle 4">
            <a:extLst>
              <a:ext uri="{FF2B5EF4-FFF2-40B4-BE49-F238E27FC236}">
                <a16:creationId xmlns:a16="http://schemas.microsoft.com/office/drawing/2014/main" id="{131C7FA7-6FF1-4B81-3CA8-82BD11C94334}"/>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de-DE"/>
          </a:p>
        </p:txBody>
      </p:sp>
      <p:sp>
        <p:nvSpPr>
          <p:cNvPr id="7173" name="Rectangle 5">
            <a:extLst>
              <a:ext uri="{FF2B5EF4-FFF2-40B4-BE49-F238E27FC236}">
                <a16:creationId xmlns:a16="http://schemas.microsoft.com/office/drawing/2014/main" id="{02FFCBEA-D34E-CFD2-1B79-52D5084C848D}"/>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1D505D0A-CF67-48AD-81BD-C54D6D0D48EF}" type="slidenum">
              <a:rPr lang="de-DE" altLang="de-DE"/>
              <a:pPr/>
              <a:t>‹#›</a:t>
            </a:fld>
            <a:endParaRPr lang="de-DE"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B2DF292-CC23-B9EC-3E4D-99D79666F0BE}"/>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de-DE"/>
          </a:p>
        </p:txBody>
      </p:sp>
      <p:sp>
        <p:nvSpPr>
          <p:cNvPr id="3075" name="Rectangle 3">
            <a:extLst>
              <a:ext uri="{FF2B5EF4-FFF2-40B4-BE49-F238E27FC236}">
                <a16:creationId xmlns:a16="http://schemas.microsoft.com/office/drawing/2014/main" id="{A9AD1F55-2710-BE95-DD1D-B5EB9CBDD745}"/>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de-DE"/>
          </a:p>
        </p:txBody>
      </p:sp>
      <p:sp>
        <p:nvSpPr>
          <p:cNvPr id="7172" name="Rectangle 4">
            <a:extLst>
              <a:ext uri="{FF2B5EF4-FFF2-40B4-BE49-F238E27FC236}">
                <a16:creationId xmlns:a16="http://schemas.microsoft.com/office/drawing/2014/main" id="{079F123E-8D4C-AF41-72D3-2F244DCE364E}"/>
              </a:ext>
            </a:extLst>
          </p:cNvPr>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C46B2EA5-4525-5D20-93CA-B5D000E2E6C7}"/>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a:extLst>
              <a:ext uri="{FF2B5EF4-FFF2-40B4-BE49-F238E27FC236}">
                <a16:creationId xmlns:a16="http://schemas.microsoft.com/office/drawing/2014/main" id="{55CEC524-5194-E923-D306-38B27618726F}"/>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de-DE"/>
          </a:p>
        </p:txBody>
      </p:sp>
      <p:sp>
        <p:nvSpPr>
          <p:cNvPr id="3079" name="Rectangle 7">
            <a:extLst>
              <a:ext uri="{FF2B5EF4-FFF2-40B4-BE49-F238E27FC236}">
                <a16:creationId xmlns:a16="http://schemas.microsoft.com/office/drawing/2014/main" id="{B2F70385-3CFE-8E29-6D9D-B8DCA4E9D25A}"/>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33444E9F-5BEA-49CB-A86A-B5AAEC8D7C1E}" type="slidenum">
              <a:rPr lang="de-DE" altLang="de-DE"/>
              <a:pPr/>
              <a:t>‹#›</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34" charset="-128"/>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1</a:t>
            </a:fld>
            <a:endParaRPr lang="de-DE" altLang="de-DE"/>
          </a:p>
        </p:txBody>
      </p:sp>
    </p:spTree>
    <p:extLst>
      <p:ext uri="{BB962C8B-B14F-4D97-AF65-F5344CB8AC3E}">
        <p14:creationId xmlns:p14="http://schemas.microsoft.com/office/powerpoint/2010/main" val="136867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Motivation</a:t>
            </a:r>
            <a:endParaRPr lang="en-GB" dirty="0"/>
          </a:p>
          <a:p>
            <a:pPr marL="171450" indent="-171450">
              <a:buFont typeface="Arial" panose="020B0604020202020204" pitchFamily="34" charset="0"/>
              <a:buChar char="•"/>
            </a:pPr>
            <a:r>
              <a:rPr lang="en-GB" dirty="0"/>
              <a:t>Viele </a:t>
            </a:r>
            <a:r>
              <a:rPr lang="en-GB" dirty="0" err="1"/>
              <a:t>Studierende</a:t>
            </a:r>
            <a:r>
              <a:rPr lang="en-GB" dirty="0"/>
              <a:t> tun </a:t>
            </a:r>
            <a:r>
              <a:rPr lang="en-GB" dirty="0" err="1"/>
              <a:t>sich</a:t>
            </a:r>
            <a:r>
              <a:rPr lang="en-GB" dirty="0"/>
              <a:t> </a:t>
            </a:r>
            <a:r>
              <a:rPr lang="en-GB" dirty="0" err="1"/>
              <a:t>schwer</a:t>
            </a:r>
            <a:r>
              <a:rPr lang="en-GB" dirty="0"/>
              <a:t>, </a:t>
            </a:r>
            <a:r>
              <a:rPr lang="en-GB" dirty="0" err="1"/>
              <a:t>komplexe</a:t>
            </a:r>
            <a:r>
              <a:rPr lang="en-GB" dirty="0"/>
              <a:t> </a:t>
            </a:r>
            <a:r>
              <a:rPr lang="en-GB" dirty="0" err="1"/>
              <a:t>statistische</a:t>
            </a:r>
            <a:r>
              <a:rPr lang="en-GB" dirty="0"/>
              <a:t> </a:t>
            </a:r>
            <a:r>
              <a:rPr lang="en-GB" dirty="0" err="1"/>
              <a:t>Konzepte</a:t>
            </a:r>
            <a:r>
              <a:rPr lang="en-GB" dirty="0"/>
              <a:t> </a:t>
            </a:r>
            <a:r>
              <a:rPr lang="en-GB" dirty="0" err="1"/>
              <a:t>wie</a:t>
            </a:r>
            <a:r>
              <a:rPr lang="en-GB" dirty="0"/>
              <a:t> </a:t>
            </a:r>
            <a:r>
              <a:rPr lang="en-GB" dirty="0" err="1"/>
              <a:t>Verteilungen</a:t>
            </a:r>
            <a:r>
              <a:rPr lang="en-GB" dirty="0"/>
              <a:t>, </a:t>
            </a:r>
            <a:r>
              <a:rPr lang="en-GB" dirty="0" err="1"/>
              <a:t>Wahrscheinlichkeiten</a:t>
            </a:r>
            <a:r>
              <a:rPr lang="en-GB" dirty="0"/>
              <a:t> </a:t>
            </a:r>
            <a:r>
              <a:rPr lang="en-GB" dirty="0" err="1"/>
              <a:t>oder</a:t>
            </a:r>
            <a:r>
              <a:rPr lang="en-GB" dirty="0"/>
              <a:t> </a:t>
            </a:r>
            <a:r>
              <a:rPr lang="en-GB" dirty="0" err="1"/>
              <a:t>Zusammenhangsmaße</a:t>
            </a:r>
            <a:r>
              <a:rPr lang="en-GB" dirty="0"/>
              <a:t> </a:t>
            </a:r>
            <a:r>
              <a:rPr lang="en-GB" dirty="0" err="1"/>
              <a:t>intuitiv</a:t>
            </a:r>
            <a:r>
              <a:rPr lang="en-GB" dirty="0"/>
              <a:t> </a:t>
            </a:r>
            <a:r>
              <a:rPr lang="en-GB" dirty="0" err="1"/>
              <a:t>zu</a:t>
            </a:r>
            <a:r>
              <a:rPr lang="en-GB" dirty="0"/>
              <a:t> verstehen.</a:t>
            </a:r>
          </a:p>
          <a:p>
            <a:pPr marL="171450" indent="-171450">
              <a:buFont typeface="Arial" panose="020B0604020202020204" pitchFamily="34" charset="0"/>
              <a:buChar char="•"/>
            </a:pPr>
            <a:r>
              <a:rPr lang="en-GB" dirty="0" err="1"/>
              <a:t>Traditionelle</a:t>
            </a:r>
            <a:r>
              <a:rPr lang="en-GB" dirty="0"/>
              <a:t> </a:t>
            </a:r>
            <a:r>
              <a:rPr lang="en-GB" dirty="0" err="1"/>
              <a:t>Lehrmaterialien</a:t>
            </a:r>
            <a:r>
              <a:rPr lang="en-GB" dirty="0"/>
              <a:t> </a:t>
            </a:r>
            <a:r>
              <a:rPr lang="en-GB" dirty="0" err="1"/>
              <a:t>sind</a:t>
            </a:r>
            <a:r>
              <a:rPr lang="en-GB" dirty="0"/>
              <a:t> oft </a:t>
            </a:r>
            <a:r>
              <a:rPr lang="en-GB" dirty="0" err="1"/>
              <a:t>statisch</a:t>
            </a:r>
            <a:r>
              <a:rPr lang="en-GB" dirty="0"/>
              <a:t>, </a:t>
            </a:r>
            <a:r>
              <a:rPr lang="en-GB" dirty="0" err="1"/>
              <a:t>wenig</a:t>
            </a:r>
            <a:r>
              <a:rPr lang="en-GB" dirty="0"/>
              <a:t> </a:t>
            </a:r>
            <a:r>
              <a:rPr lang="en-GB" dirty="0" err="1"/>
              <a:t>interaktiv</a:t>
            </a:r>
            <a:r>
              <a:rPr lang="en-GB" dirty="0"/>
              <a:t> und </a:t>
            </a:r>
            <a:r>
              <a:rPr lang="en-GB" dirty="0" err="1"/>
              <a:t>bieten</a:t>
            </a:r>
            <a:r>
              <a:rPr lang="en-GB" dirty="0"/>
              <a:t> </a:t>
            </a:r>
            <a:r>
              <a:rPr lang="en-GB" dirty="0" err="1"/>
              <a:t>keine</a:t>
            </a:r>
            <a:r>
              <a:rPr lang="en-GB" dirty="0"/>
              <a:t> </a:t>
            </a:r>
            <a:r>
              <a:rPr lang="en-GB" dirty="0" err="1"/>
              <a:t>personalisierte</a:t>
            </a:r>
            <a:r>
              <a:rPr lang="en-GB" dirty="0"/>
              <a:t> </a:t>
            </a:r>
            <a:r>
              <a:rPr lang="en-GB" dirty="0" err="1"/>
              <a:t>Unterstützung</a:t>
            </a:r>
            <a:r>
              <a:rPr lang="en-GB" dirty="0"/>
              <a:t>.</a:t>
            </a:r>
          </a:p>
          <a:p>
            <a:pPr marL="171450" indent="-171450">
              <a:buFont typeface="Arial" panose="020B0604020202020204" pitchFamily="34" charset="0"/>
              <a:buChar char="•"/>
            </a:pPr>
            <a:r>
              <a:rPr lang="en-GB" dirty="0" err="1"/>
              <a:t>Fehlende</a:t>
            </a:r>
            <a:r>
              <a:rPr lang="en-GB" dirty="0"/>
              <a:t> </a:t>
            </a:r>
            <a:r>
              <a:rPr lang="en-GB" dirty="0" err="1"/>
              <a:t>direkte</a:t>
            </a:r>
            <a:r>
              <a:rPr lang="en-GB" dirty="0"/>
              <a:t> </a:t>
            </a:r>
            <a:r>
              <a:rPr lang="en-GB" dirty="0" err="1"/>
              <a:t>Rückmeldung</a:t>
            </a:r>
            <a:r>
              <a:rPr lang="en-GB" dirty="0"/>
              <a:t> und </a:t>
            </a:r>
            <a:r>
              <a:rPr lang="en-GB" dirty="0" err="1"/>
              <a:t>Erklärungen</a:t>
            </a:r>
            <a:r>
              <a:rPr lang="en-GB" dirty="0"/>
              <a:t> </a:t>
            </a:r>
            <a:r>
              <a:rPr lang="en-GB" dirty="0" err="1"/>
              <a:t>führen</a:t>
            </a:r>
            <a:r>
              <a:rPr lang="en-GB" dirty="0"/>
              <a:t> </a:t>
            </a:r>
            <a:r>
              <a:rPr lang="en-GB" dirty="0" err="1"/>
              <a:t>zu</a:t>
            </a:r>
            <a:r>
              <a:rPr lang="en-GB" dirty="0"/>
              <a:t> Frustration und </a:t>
            </a:r>
            <a:r>
              <a:rPr lang="en-GB" dirty="0" err="1"/>
              <a:t>mangelnder</a:t>
            </a:r>
            <a:r>
              <a:rPr lang="en-GB" dirty="0"/>
              <a:t> Motivation </a:t>
            </a:r>
            <a:r>
              <a:rPr lang="en-GB" dirty="0" err="1"/>
              <a:t>beim</a:t>
            </a:r>
            <a:r>
              <a:rPr lang="en-GB" dirty="0"/>
              <a:t> </a:t>
            </a:r>
            <a:r>
              <a:rPr lang="en-GB" dirty="0" err="1"/>
              <a:t>Lernen</a:t>
            </a:r>
            <a:r>
              <a:rPr lang="en-GB" dirty="0"/>
              <a:t>.</a:t>
            </a:r>
          </a:p>
          <a:p>
            <a:pPr marL="171450" indent="-171450">
              <a:buFont typeface="Arial" panose="020B0604020202020204" pitchFamily="34" charset="0"/>
              <a:buChar char="•"/>
            </a:pPr>
            <a:r>
              <a:rPr lang="en-GB" dirty="0"/>
              <a:t>Die </a:t>
            </a:r>
            <a:r>
              <a:rPr lang="en-GB" dirty="0" err="1"/>
              <a:t>praktische</a:t>
            </a:r>
            <a:r>
              <a:rPr lang="en-GB" dirty="0"/>
              <a:t> </a:t>
            </a:r>
            <a:r>
              <a:rPr lang="en-GB" dirty="0" err="1"/>
              <a:t>Anwendung</a:t>
            </a:r>
            <a:r>
              <a:rPr lang="en-GB" dirty="0"/>
              <a:t> von </a:t>
            </a:r>
            <a:r>
              <a:rPr lang="en-GB" dirty="0" err="1"/>
              <a:t>Statistik</a:t>
            </a:r>
            <a:r>
              <a:rPr lang="en-GB" dirty="0"/>
              <a:t> auf </a:t>
            </a:r>
            <a:r>
              <a:rPr lang="en-GB" dirty="0" err="1"/>
              <a:t>reale</a:t>
            </a:r>
            <a:r>
              <a:rPr lang="en-GB" dirty="0"/>
              <a:t> Daten (z. B. CSV-</a:t>
            </a:r>
            <a:r>
              <a:rPr lang="en-GB" dirty="0" err="1"/>
              <a:t>Dateien</a:t>
            </a:r>
            <a:r>
              <a:rPr lang="en-GB" dirty="0"/>
              <a:t>) </a:t>
            </a:r>
            <a:r>
              <a:rPr lang="en-GB" dirty="0" err="1"/>
              <a:t>ist</a:t>
            </a:r>
            <a:r>
              <a:rPr lang="en-GB" dirty="0"/>
              <a:t> für </a:t>
            </a:r>
            <a:r>
              <a:rPr lang="en-GB" dirty="0" err="1"/>
              <a:t>viele</a:t>
            </a:r>
            <a:r>
              <a:rPr lang="en-GB" dirty="0"/>
              <a:t> </a:t>
            </a:r>
            <a:r>
              <a:rPr lang="en-GB" dirty="0" err="1"/>
              <a:t>Nutzer</a:t>
            </a:r>
            <a:r>
              <a:rPr lang="en-GB" dirty="0"/>
              <a:t> </a:t>
            </a:r>
            <a:r>
              <a:rPr lang="en-GB" dirty="0" err="1"/>
              <a:t>technisch</a:t>
            </a:r>
            <a:r>
              <a:rPr lang="en-GB" dirty="0"/>
              <a:t> und </a:t>
            </a:r>
            <a:r>
              <a:rPr lang="en-GB" dirty="0" err="1"/>
              <a:t>konzeptionell</a:t>
            </a:r>
            <a:r>
              <a:rPr lang="en-GB" dirty="0"/>
              <a:t> </a:t>
            </a:r>
            <a:r>
              <a:rPr lang="en-GB" dirty="0" err="1"/>
              <a:t>herausfordernd</a:t>
            </a:r>
            <a:r>
              <a:rPr lang="en-GB" dirty="0"/>
              <a:t>.</a:t>
            </a:r>
          </a:p>
          <a:p>
            <a:pPr marL="171450" indent="-171450">
              <a:buFont typeface="Arial" panose="020B0604020202020204" pitchFamily="34" charset="0"/>
              <a:buChar char="•"/>
            </a:pPr>
            <a:r>
              <a:rPr lang="en-GB" dirty="0" err="1"/>
              <a:t>Studierende</a:t>
            </a:r>
            <a:r>
              <a:rPr lang="en-GB" dirty="0"/>
              <a:t> </a:t>
            </a:r>
            <a:r>
              <a:rPr lang="en-GB" dirty="0" err="1"/>
              <a:t>haben</a:t>
            </a:r>
            <a:r>
              <a:rPr lang="en-GB" dirty="0"/>
              <a:t> oft </a:t>
            </a:r>
            <a:r>
              <a:rPr lang="en-GB" dirty="0" err="1"/>
              <a:t>keine</a:t>
            </a:r>
            <a:r>
              <a:rPr lang="en-GB" dirty="0"/>
              <a:t> </a:t>
            </a:r>
            <a:r>
              <a:rPr lang="en-GB" dirty="0" err="1"/>
              <a:t>Möglichkeit</a:t>
            </a:r>
            <a:r>
              <a:rPr lang="en-GB" dirty="0"/>
              <a:t>, </a:t>
            </a:r>
            <a:r>
              <a:rPr lang="en-GB" dirty="0" err="1"/>
              <a:t>ihre</a:t>
            </a:r>
            <a:r>
              <a:rPr lang="en-GB" dirty="0"/>
              <a:t> </a:t>
            </a:r>
            <a:r>
              <a:rPr lang="en-GB" dirty="0" err="1"/>
              <a:t>eigenen</a:t>
            </a:r>
            <a:r>
              <a:rPr lang="en-GB" dirty="0"/>
              <a:t> </a:t>
            </a:r>
            <a:r>
              <a:rPr lang="en-GB" dirty="0" err="1"/>
              <a:t>Fragen</a:t>
            </a:r>
            <a:r>
              <a:rPr lang="en-GB" dirty="0"/>
              <a:t> schnell und </a:t>
            </a:r>
            <a:r>
              <a:rPr lang="en-GB" dirty="0" err="1"/>
              <a:t>kompetent</a:t>
            </a:r>
            <a:r>
              <a:rPr lang="en-GB" dirty="0"/>
              <a:t> </a:t>
            </a:r>
            <a:r>
              <a:rPr lang="en-GB" dirty="0" err="1"/>
              <a:t>beantworten</a:t>
            </a:r>
            <a:r>
              <a:rPr lang="en-GB" dirty="0"/>
              <a:t> </a:t>
            </a:r>
            <a:r>
              <a:rPr lang="en-GB" dirty="0" err="1"/>
              <a:t>zu</a:t>
            </a:r>
            <a:r>
              <a:rPr lang="en-GB" dirty="0"/>
              <a:t> </a:t>
            </a:r>
            <a:r>
              <a:rPr lang="en-GB" dirty="0" err="1"/>
              <a:t>lassen</a:t>
            </a:r>
            <a:r>
              <a:rPr lang="en-GB" dirty="0"/>
              <a:t>.</a:t>
            </a:r>
          </a:p>
          <a:p>
            <a:pPr marL="171450" indent="-171450">
              <a:buFont typeface="Arial" panose="020B0604020202020204" pitchFamily="34" charset="0"/>
              <a:buChar char="•"/>
            </a:pPr>
            <a:r>
              <a:rPr lang="en-GB" dirty="0" err="1"/>
              <a:t>Lehrende</a:t>
            </a:r>
            <a:r>
              <a:rPr lang="en-GB" dirty="0"/>
              <a:t> </a:t>
            </a:r>
            <a:r>
              <a:rPr lang="en-GB" dirty="0" err="1"/>
              <a:t>können</a:t>
            </a:r>
            <a:r>
              <a:rPr lang="en-GB" dirty="0"/>
              <a:t> </a:t>
            </a:r>
            <a:r>
              <a:rPr lang="en-GB" dirty="0" err="1"/>
              <a:t>individuelle</a:t>
            </a:r>
            <a:r>
              <a:rPr lang="en-GB" dirty="0"/>
              <a:t> </a:t>
            </a:r>
            <a:r>
              <a:rPr lang="en-GB" dirty="0" err="1"/>
              <a:t>Lernbedürfnisse</a:t>
            </a:r>
            <a:r>
              <a:rPr lang="en-GB" dirty="0"/>
              <a:t> in </a:t>
            </a:r>
            <a:r>
              <a:rPr lang="en-GB" dirty="0" err="1"/>
              <a:t>großen</a:t>
            </a:r>
            <a:r>
              <a:rPr lang="en-GB" dirty="0"/>
              <a:t> Gruppen </a:t>
            </a:r>
            <a:r>
              <a:rPr lang="en-GB" dirty="0" err="1"/>
              <a:t>nicht</a:t>
            </a:r>
            <a:r>
              <a:rPr lang="en-GB" dirty="0"/>
              <a:t> immer </a:t>
            </a:r>
            <a:r>
              <a:rPr lang="en-GB" dirty="0" err="1"/>
              <a:t>ausreichend</a:t>
            </a:r>
            <a:r>
              <a:rPr lang="en-GB" dirty="0"/>
              <a:t> </a:t>
            </a:r>
            <a:r>
              <a:rPr lang="en-GB" dirty="0" err="1"/>
              <a:t>adressieren</a:t>
            </a:r>
            <a:r>
              <a:rPr lang="en-GB" dirty="0"/>
              <a:t>.</a:t>
            </a:r>
          </a:p>
          <a:p>
            <a:pPr marL="171450" indent="-171450">
              <a:buFont typeface="Arial" panose="020B0604020202020204" pitchFamily="34" charset="0"/>
              <a:buChar char="•"/>
            </a:pPr>
            <a:r>
              <a:rPr lang="en-GB" dirty="0" err="1"/>
              <a:t>Bisherige</a:t>
            </a:r>
            <a:r>
              <a:rPr lang="en-GB" dirty="0"/>
              <a:t> </a:t>
            </a:r>
            <a:r>
              <a:rPr lang="en-GB" dirty="0" err="1"/>
              <a:t>digitale</a:t>
            </a:r>
            <a:r>
              <a:rPr lang="en-GB" dirty="0"/>
              <a:t> </a:t>
            </a:r>
            <a:r>
              <a:rPr lang="en-GB" dirty="0" err="1"/>
              <a:t>Lösungen</a:t>
            </a:r>
            <a:r>
              <a:rPr lang="en-GB" dirty="0"/>
              <a:t> </a:t>
            </a:r>
            <a:r>
              <a:rPr lang="en-GB" dirty="0" err="1"/>
              <a:t>sind</a:t>
            </a:r>
            <a:r>
              <a:rPr lang="en-GB" dirty="0"/>
              <a:t> </a:t>
            </a:r>
            <a:r>
              <a:rPr lang="en-GB" dirty="0" err="1"/>
              <a:t>meist</a:t>
            </a:r>
            <a:r>
              <a:rPr lang="en-GB" dirty="0"/>
              <a:t> </a:t>
            </a:r>
            <a:r>
              <a:rPr lang="en-GB" dirty="0" err="1"/>
              <a:t>entweder</a:t>
            </a:r>
            <a:r>
              <a:rPr lang="en-GB" dirty="0"/>
              <a:t> </a:t>
            </a:r>
            <a:r>
              <a:rPr lang="en-GB" dirty="0" err="1"/>
              <a:t>zu</a:t>
            </a:r>
            <a:r>
              <a:rPr lang="en-GB" dirty="0"/>
              <a:t> </a:t>
            </a:r>
            <a:r>
              <a:rPr lang="en-GB" dirty="0" err="1"/>
              <a:t>technisch</a:t>
            </a:r>
            <a:r>
              <a:rPr lang="en-GB" dirty="0"/>
              <a:t> </a:t>
            </a:r>
            <a:r>
              <a:rPr lang="en-GB" dirty="0" err="1"/>
              <a:t>oder</a:t>
            </a:r>
            <a:r>
              <a:rPr lang="en-GB" dirty="0"/>
              <a:t> </a:t>
            </a:r>
            <a:r>
              <a:rPr lang="en-GB" dirty="0" err="1"/>
              <a:t>bieten</a:t>
            </a:r>
            <a:r>
              <a:rPr lang="en-GB" dirty="0"/>
              <a:t> </a:t>
            </a:r>
            <a:r>
              <a:rPr lang="en-GB" dirty="0" err="1"/>
              <a:t>keine</a:t>
            </a:r>
            <a:r>
              <a:rPr lang="en-GB" dirty="0"/>
              <a:t> </a:t>
            </a:r>
            <a:r>
              <a:rPr lang="en-GB" dirty="0" err="1"/>
              <a:t>umfassende</a:t>
            </a:r>
            <a:r>
              <a:rPr lang="en-GB" dirty="0"/>
              <a:t> </a:t>
            </a:r>
            <a:r>
              <a:rPr lang="en-GB" dirty="0" err="1"/>
              <a:t>Kombination</a:t>
            </a:r>
            <a:r>
              <a:rPr lang="en-GB" dirty="0"/>
              <a:t> </a:t>
            </a:r>
            <a:r>
              <a:rPr lang="en-GB" dirty="0" err="1"/>
              <a:t>aus</a:t>
            </a:r>
            <a:r>
              <a:rPr lang="en-GB" dirty="0"/>
              <a:t> </a:t>
            </a:r>
            <a:r>
              <a:rPr lang="en-GB" dirty="0" err="1"/>
              <a:t>Erklärungen</a:t>
            </a:r>
            <a:r>
              <a:rPr lang="en-GB" dirty="0"/>
              <a:t>, </a:t>
            </a:r>
            <a:r>
              <a:rPr lang="en-GB" dirty="0" err="1"/>
              <a:t>Berechnungen</a:t>
            </a:r>
            <a:r>
              <a:rPr lang="en-GB" dirty="0"/>
              <a:t> und </a:t>
            </a:r>
            <a:r>
              <a:rPr lang="en-GB" dirty="0" err="1"/>
              <a:t>Visualisierungen</a:t>
            </a:r>
            <a:r>
              <a:rPr lang="en-GB" dirty="0"/>
              <a:t>.</a:t>
            </a:r>
          </a:p>
          <a:p>
            <a:pPr marL="171450" indent="-171450">
              <a:buFont typeface="Arial" panose="020B0604020202020204" pitchFamily="34" charset="0"/>
              <a:buChar char="•"/>
            </a:pPr>
            <a:r>
              <a:rPr lang="en-GB" dirty="0"/>
              <a:t>Ein </a:t>
            </a:r>
            <a:r>
              <a:rPr lang="en-GB" dirty="0" err="1"/>
              <a:t>intelligentes</a:t>
            </a:r>
            <a:r>
              <a:rPr lang="en-GB" dirty="0"/>
              <a:t> Tool </a:t>
            </a:r>
            <a:r>
              <a:rPr lang="en-GB" dirty="0" err="1"/>
              <a:t>wie</a:t>
            </a:r>
            <a:r>
              <a:rPr lang="en-GB" dirty="0"/>
              <a:t> </a:t>
            </a:r>
            <a:r>
              <a:rPr lang="en-GB" dirty="0" err="1"/>
              <a:t>GenStatsCoach</a:t>
            </a:r>
            <a:r>
              <a:rPr lang="en-GB" dirty="0"/>
              <a:t> </a:t>
            </a:r>
            <a:r>
              <a:rPr lang="en-GB" dirty="0" err="1"/>
              <a:t>kann</a:t>
            </a:r>
            <a:r>
              <a:rPr lang="en-GB" dirty="0"/>
              <a:t> </a:t>
            </a:r>
            <a:r>
              <a:rPr lang="en-GB" dirty="0" err="1"/>
              <a:t>diese</a:t>
            </a:r>
            <a:r>
              <a:rPr lang="en-GB" dirty="0"/>
              <a:t> </a:t>
            </a:r>
            <a:r>
              <a:rPr lang="en-GB" dirty="0" err="1"/>
              <a:t>Lücken</a:t>
            </a:r>
            <a:r>
              <a:rPr lang="en-GB" dirty="0"/>
              <a:t> </a:t>
            </a:r>
            <a:r>
              <a:rPr lang="en-GB" dirty="0" err="1"/>
              <a:t>schließen</a:t>
            </a:r>
            <a:r>
              <a:rPr lang="en-GB" dirty="0"/>
              <a:t>, </a:t>
            </a:r>
            <a:r>
              <a:rPr lang="en-GB" dirty="0" err="1"/>
              <a:t>indem</a:t>
            </a:r>
            <a:r>
              <a:rPr lang="en-GB" dirty="0"/>
              <a:t> es </a:t>
            </a:r>
            <a:r>
              <a:rPr lang="en-GB" dirty="0" err="1"/>
              <a:t>personalisierte</a:t>
            </a:r>
            <a:r>
              <a:rPr lang="en-GB" dirty="0"/>
              <a:t> </a:t>
            </a:r>
            <a:r>
              <a:rPr lang="en-GB" dirty="0" err="1"/>
              <a:t>Erklärungen</a:t>
            </a:r>
            <a:r>
              <a:rPr lang="en-GB" dirty="0"/>
              <a:t>, </a:t>
            </a:r>
            <a:r>
              <a:rPr lang="en-GB" dirty="0" err="1"/>
              <a:t>interaktive</a:t>
            </a:r>
            <a:r>
              <a:rPr lang="en-GB" dirty="0"/>
              <a:t> </a:t>
            </a:r>
            <a:r>
              <a:rPr lang="en-GB" dirty="0" err="1"/>
              <a:t>Visualisierungen</a:t>
            </a:r>
            <a:r>
              <a:rPr lang="en-GB" dirty="0"/>
              <a:t> und </a:t>
            </a:r>
            <a:r>
              <a:rPr lang="en-GB" dirty="0" err="1"/>
              <a:t>automatische</a:t>
            </a:r>
            <a:r>
              <a:rPr lang="en-GB" dirty="0"/>
              <a:t> </a:t>
            </a:r>
            <a:r>
              <a:rPr lang="en-GB" dirty="0" err="1"/>
              <a:t>Validierung</a:t>
            </a:r>
            <a:r>
              <a:rPr lang="en-GB" dirty="0"/>
              <a:t> </a:t>
            </a:r>
            <a:r>
              <a:rPr lang="en-GB" dirty="0" err="1"/>
              <a:t>bietet</a:t>
            </a:r>
            <a:r>
              <a:rPr lang="en-GB" dirty="0"/>
              <a:t>.</a:t>
            </a:r>
          </a:p>
          <a:p>
            <a:pPr marL="171450" indent="-171450">
              <a:buFont typeface="Arial" panose="020B0604020202020204" pitchFamily="34" charset="0"/>
              <a:buChar char="•"/>
            </a:pPr>
            <a:r>
              <a:rPr lang="en-GB" dirty="0"/>
              <a:t>Durch den </a:t>
            </a:r>
            <a:r>
              <a:rPr lang="en-GB" dirty="0" err="1"/>
              <a:t>Einsatz</a:t>
            </a:r>
            <a:r>
              <a:rPr lang="en-GB" dirty="0"/>
              <a:t> von </a:t>
            </a:r>
            <a:r>
              <a:rPr lang="en-GB" dirty="0" err="1"/>
              <a:t>generativer</a:t>
            </a:r>
            <a:r>
              <a:rPr lang="en-GB" dirty="0"/>
              <a:t> KI </a:t>
            </a:r>
            <a:r>
              <a:rPr lang="en-GB" dirty="0" err="1"/>
              <a:t>wird</a:t>
            </a:r>
            <a:r>
              <a:rPr lang="en-GB" dirty="0"/>
              <a:t> </a:t>
            </a:r>
            <a:r>
              <a:rPr lang="en-GB" dirty="0" err="1"/>
              <a:t>Lernen</a:t>
            </a:r>
            <a:r>
              <a:rPr lang="en-GB" dirty="0"/>
              <a:t> </a:t>
            </a:r>
            <a:r>
              <a:rPr lang="en-GB" dirty="0" err="1"/>
              <a:t>zugänglicher</a:t>
            </a:r>
            <a:r>
              <a:rPr lang="en-GB" dirty="0"/>
              <a:t>, </a:t>
            </a:r>
            <a:r>
              <a:rPr lang="en-GB" dirty="0" err="1"/>
              <a:t>effektiver</a:t>
            </a:r>
            <a:r>
              <a:rPr lang="en-GB" dirty="0"/>
              <a:t> und </a:t>
            </a:r>
            <a:r>
              <a:rPr lang="en-GB" dirty="0" err="1"/>
              <a:t>flexibler</a:t>
            </a:r>
            <a:r>
              <a:rPr lang="en-GB" dirty="0"/>
              <a:t> – </a:t>
            </a:r>
            <a:r>
              <a:rPr lang="en-GB" dirty="0" err="1"/>
              <a:t>angepasst</a:t>
            </a:r>
            <a:r>
              <a:rPr lang="en-GB" dirty="0"/>
              <a:t> an den </a:t>
            </a:r>
            <a:r>
              <a:rPr lang="en-GB" dirty="0" err="1"/>
              <a:t>individuellen</a:t>
            </a:r>
            <a:r>
              <a:rPr lang="en-GB" dirty="0"/>
              <a:t> </a:t>
            </a:r>
            <a:r>
              <a:rPr lang="en-GB" dirty="0" err="1"/>
              <a:t>Lernstand</a:t>
            </a:r>
            <a:r>
              <a:rPr lang="en-GB" dirty="0"/>
              <a:t> und die </a:t>
            </a:r>
            <a:r>
              <a:rPr lang="en-GB" dirty="0" err="1"/>
              <a:t>Fragen</a:t>
            </a:r>
            <a:r>
              <a:rPr lang="en-GB" dirty="0"/>
              <a:t> der </a:t>
            </a:r>
            <a:r>
              <a:rPr lang="en-GB" dirty="0" err="1"/>
              <a:t>Studierenden</a:t>
            </a:r>
            <a:r>
              <a:rPr lang="en-GB" dirty="0"/>
              <a:t>.</a:t>
            </a:r>
          </a:p>
          <a:p>
            <a:pPr marL="171450" indent="-171450">
              <a:buFont typeface="Arial" panose="020B0604020202020204" pitchFamily="34" charset="0"/>
              <a:buChar char="•"/>
            </a:pPr>
            <a:r>
              <a:rPr lang="en-GB" dirty="0"/>
              <a:t>Das Tool </a:t>
            </a:r>
            <a:r>
              <a:rPr lang="en-GB" dirty="0" err="1"/>
              <a:t>hilft</a:t>
            </a:r>
            <a:r>
              <a:rPr lang="en-GB" dirty="0"/>
              <a:t>, </a:t>
            </a:r>
            <a:r>
              <a:rPr lang="en-GB" dirty="0" err="1"/>
              <a:t>Lernerfolge</a:t>
            </a:r>
            <a:r>
              <a:rPr lang="en-GB" dirty="0"/>
              <a:t> </a:t>
            </a:r>
            <a:r>
              <a:rPr lang="en-GB" dirty="0" err="1"/>
              <a:t>zu</a:t>
            </a:r>
            <a:r>
              <a:rPr lang="en-GB" dirty="0"/>
              <a:t> </a:t>
            </a:r>
            <a:r>
              <a:rPr lang="en-GB" dirty="0" err="1"/>
              <a:t>steigern</a:t>
            </a:r>
            <a:r>
              <a:rPr lang="en-GB" dirty="0"/>
              <a:t> und den </a:t>
            </a:r>
            <a:r>
              <a:rPr lang="en-GB" dirty="0" err="1"/>
              <a:t>Zugang</a:t>
            </a:r>
            <a:r>
              <a:rPr lang="en-GB" dirty="0"/>
              <a:t> </a:t>
            </a:r>
            <a:r>
              <a:rPr lang="en-GB" dirty="0" err="1"/>
              <a:t>zur</a:t>
            </a:r>
            <a:r>
              <a:rPr lang="en-GB" dirty="0"/>
              <a:t> </a:t>
            </a:r>
            <a:r>
              <a:rPr lang="en-GB" dirty="0" err="1"/>
              <a:t>Statistik</a:t>
            </a:r>
            <a:r>
              <a:rPr lang="en-GB" dirty="0"/>
              <a:t> </a:t>
            </a:r>
            <a:r>
              <a:rPr lang="en-GB" dirty="0" err="1"/>
              <a:t>praxisnah</a:t>
            </a:r>
            <a:r>
              <a:rPr lang="en-GB" dirty="0"/>
              <a:t> und </a:t>
            </a:r>
            <a:r>
              <a:rPr lang="en-GB" dirty="0" err="1"/>
              <a:t>zeitgemäß</a:t>
            </a:r>
            <a:r>
              <a:rPr lang="en-GB" dirty="0"/>
              <a:t> </a:t>
            </a:r>
            <a:r>
              <a:rPr lang="en-GB" dirty="0" err="1"/>
              <a:t>zu</a:t>
            </a:r>
            <a:r>
              <a:rPr lang="en-GB" dirty="0"/>
              <a:t> gestalten.</a:t>
            </a:r>
          </a:p>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4</a:t>
            </a:fld>
            <a:endParaRPr lang="de-DE" altLang="de-DE"/>
          </a:p>
        </p:txBody>
      </p:sp>
    </p:spTree>
    <p:extLst>
      <p:ext uri="{BB962C8B-B14F-4D97-AF65-F5344CB8AC3E}">
        <p14:creationId xmlns:p14="http://schemas.microsoft.com/office/powerpoint/2010/main" val="293066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5</a:t>
            </a:fld>
            <a:endParaRPr lang="de-DE" altLang="de-DE"/>
          </a:p>
        </p:txBody>
      </p:sp>
    </p:spTree>
    <p:extLst>
      <p:ext uri="{BB962C8B-B14F-4D97-AF65-F5344CB8AC3E}">
        <p14:creationId xmlns:p14="http://schemas.microsoft.com/office/powerpoint/2010/main" val="3681734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Erstelle</a:t>
            </a:r>
            <a:r>
              <a:rPr lang="en-GB" dirty="0"/>
              <a:t> </a:t>
            </a:r>
            <a:r>
              <a:rPr lang="en-GB" dirty="0" err="1"/>
              <a:t>ein</a:t>
            </a:r>
            <a:r>
              <a:rPr lang="en-GB" dirty="0"/>
              <a:t> Bild </a:t>
            </a:r>
            <a:r>
              <a:rPr lang="en-GB" dirty="0" err="1"/>
              <a:t>meines</a:t>
            </a:r>
            <a:r>
              <a:rPr lang="en-GB" dirty="0"/>
              <a:t> Setup Teams, das </a:t>
            </a:r>
            <a:r>
              <a:rPr lang="en-GB" dirty="0" err="1"/>
              <a:t>mutig</a:t>
            </a:r>
            <a:r>
              <a:rPr lang="en-GB" dirty="0"/>
              <a:t> auf </a:t>
            </a:r>
            <a:r>
              <a:rPr lang="en-GB" dirty="0" err="1"/>
              <a:t>seinem</a:t>
            </a:r>
            <a:r>
              <a:rPr lang="en-GB" dirty="0"/>
              <a:t> </a:t>
            </a:r>
            <a:r>
              <a:rPr lang="en-GB" dirty="0" err="1"/>
              <a:t>mächtigen</a:t>
            </a:r>
            <a:r>
              <a:rPr lang="en-GB" dirty="0"/>
              <a:t> Schiff </a:t>
            </a:r>
            <a:r>
              <a:rPr lang="en-GB" dirty="0" err="1"/>
              <a:t>übers</a:t>
            </a:r>
            <a:r>
              <a:rPr lang="en-GB" dirty="0"/>
              <a:t> Meer ins </a:t>
            </a:r>
            <a:r>
              <a:rPr lang="en-GB" dirty="0" err="1"/>
              <a:t>Abenteuer</a:t>
            </a:r>
            <a:r>
              <a:rPr lang="en-GB" dirty="0"/>
              <a:t> </a:t>
            </a:r>
            <a:r>
              <a:rPr lang="en-GB" dirty="0" err="1"/>
              <a:t>zieht</a:t>
            </a:r>
            <a:r>
              <a:rPr lang="en-GB" dirty="0"/>
              <a:t>, </a:t>
            </a:r>
            <a:r>
              <a:rPr lang="en-GB" dirty="0" err="1"/>
              <a:t>nutze</a:t>
            </a:r>
            <a:r>
              <a:rPr lang="en-GB" dirty="0"/>
              <a:t> den Stil des </a:t>
            </a:r>
            <a:r>
              <a:rPr lang="en-GB" dirty="0" err="1"/>
              <a:t>angehängten</a:t>
            </a:r>
            <a:r>
              <a:rPr lang="en-GB" dirty="0"/>
              <a:t> </a:t>
            </a:r>
            <a:r>
              <a:rPr lang="en-GB" dirty="0" err="1"/>
              <a:t>Bildes</a:t>
            </a:r>
            <a:r>
              <a:rPr lang="en-GB" dirty="0"/>
              <a:t>: </a:t>
            </a:r>
          </a:p>
          <a:p>
            <a:r>
              <a:rPr lang="en-GB" dirty="0"/>
              <a:t>- Der </a:t>
            </a:r>
            <a:r>
              <a:rPr lang="en-GB" dirty="0" err="1"/>
              <a:t>digitale</a:t>
            </a:r>
            <a:r>
              <a:rPr lang="en-GB" dirty="0"/>
              <a:t> </a:t>
            </a:r>
            <a:r>
              <a:rPr lang="en-GB" dirty="0" err="1"/>
              <a:t>Asisstenten</a:t>
            </a:r>
            <a:r>
              <a:rPr lang="en-GB" dirty="0"/>
              <a:t> </a:t>
            </a:r>
            <a:r>
              <a:rPr lang="en-GB" dirty="0" err="1"/>
              <a:t>Roboter</a:t>
            </a:r>
            <a:endParaRPr lang="en-GB" dirty="0"/>
          </a:p>
          <a:p>
            <a:r>
              <a:rPr lang="en-GB" dirty="0"/>
              <a:t>- Die Python Python </a:t>
            </a:r>
          </a:p>
          <a:p>
            <a:r>
              <a:rPr lang="en-GB" dirty="0"/>
              <a:t>- Die GitHub Katze </a:t>
            </a:r>
          </a:p>
          <a:p>
            <a:r>
              <a:rPr lang="en-GB" dirty="0"/>
              <a:t>- Das Meta Llama </a:t>
            </a:r>
          </a:p>
          <a:p>
            <a:r>
              <a:rPr lang="en-GB" dirty="0"/>
              <a:t>- Das Hugging Face Emoji </a:t>
            </a:r>
          </a:p>
          <a:p>
            <a:r>
              <a:rPr lang="en-GB" dirty="0"/>
              <a:t>- Der </a:t>
            </a:r>
            <a:r>
              <a:rPr lang="en-GB" dirty="0" err="1"/>
              <a:t>LangChain</a:t>
            </a:r>
            <a:r>
              <a:rPr lang="en-GB" dirty="0"/>
              <a:t> Vogel / </a:t>
            </a:r>
            <a:r>
              <a:rPr lang="en-GB" dirty="0" err="1"/>
              <a:t>Papagei</a:t>
            </a:r>
            <a:r>
              <a:rPr lang="en-GB" dirty="0"/>
              <a:t> </a:t>
            </a:r>
          </a:p>
          <a:p>
            <a:r>
              <a:rPr lang="en-GB" dirty="0"/>
              <a:t>- Der Docker Wal </a:t>
            </a:r>
            <a:r>
              <a:rPr lang="en-GB" dirty="0" err="1"/>
              <a:t>im</a:t>
            </a:r>
            <a:r>
              <a:rPr lang="en-GB" dirty="0"/>
              <a:t> Wasser </a:t>
            </a:r>
          </a:p>
          <a:p>
            <a:r>
              <a:rPr lang="en-GB" dirty="0"/>
              <a:t>- Der </a:t>
            </a:r>
            <a:r>
              <a:rPr lang="en-GB" dirty="0" err="1"/>
              <a:t>FastAPI</a:t>
            </a:r>
            <a:r>
              <a:rPr lang="en-GB" dirty="0"/>
              <a:t> Blitz </a:t>
            </a:r>
            <a:r>
              <a:rPr lang="en-GB" dirty="0" err="1"/>
              <a:t>blitzt</a:t>
            </a:r>
            <a:r>
              <a:rPr lang="en-GB" dirty="0"/>
              <a:t> am Himmel </a:t>
            </a:r>
          </a:p>
          <a:p>
            <a:r>
              <a:rPr lang="en-GB" dirty="0"/>
              <a:t>- Das </a:t>
            </a:r>
            <a:r>
              <a:rPr lang="en-GB" dirty="0" err="1"/>
              <a:t>Uvicorn</a:t>
            </a:r>
            <a:r>
              <a:rPr lang="en-GB" dirty="0"/>
              <a:t> Einhorn</a:t>
            </a:r>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7</a:t>
            </a:fld>
            <a:endParaRPr lang="de-DE" altLang="de-DE"/>
          </a:p>
        </p:txBody>
      </p:sp>
    </p:spTree>
    <p:extLst>
      <p:ext uri="{BB962C8B-B14F-4D97-AF65-F5344CB8AC3E}">
        <p14:creationId xmlns:p14="http://schemas.microsoft.com/office/powerpoint/2010/main" val="185237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8</a:t>
            </a:fld>
            <a:endParaRPr lang="de-DE" altLang="de-DE"/>
          </a:p>
        </p:txBody>
      </p:sp>
    </p:spTree>
    <p:extLst>
      <p:ext uri="{BB962C8B-B14F-4D97-AF65-F5344CB8AC3E}">
        <p14:creationId xmlns:p14="http://schemas.microsoft.com/office/powerpoint/2010/main" val="84569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dirty="0">
                <a:solidFill>
                  <a:schemeClr val="tx1"/>
                </a:solidFill>
                <a:effectLst/>
                <a:latin typeface="-apple-system"/>
              </a:rPr>
              <a:t>Arbeit in </a:t>
            </a:r>
            <a:r>
              <a:rPr lang="en-GB" b="0" i="0" dirty="0" err="1">
                <a:solidFill>
                  <a:schemeClr val="tx1"/>
                </a:solidFill>
                <a:effectLst/>
                <a:latin typeface="-apple-system"/>
              </a:rPr>
              <a:t>wöchentlichen</a:t>
            </a:r>
            <a:r>
              <a:rPr lang="en-GB" b="0" i="0" dirty="0">
                <a:solidFill>
                  <a:schemeClr val="tx1"/>
                </a:solidFill>
                <a:effectLst/>
                <a:latin typeface="-apple-system"/>
              </a:rPr>
              <a:t> Sprints. </a:t>
            </a:r>
            <a:r>
              <a:rPr lang="en-GB" b="0" i="0" dirty="0" err="1">
                <a:solidFill>
                  <a:schemeClr val="tx1"/>
                </a:solidFill>
                <a:effectLst/>
                <a:latin typeface="-apple-system"/>
              </a:rPr>
              <a:t>Treffen</a:t>
            </a:r>
            <a:r>
              <a:rPr lang="en-GB" b="0" i="0" dirty="0">
                <a:solidFill>
                  <a:schemeClr val="tx1"/>
                </a:solidFill>
                <a:effectLst/>
                <a:latin typeface="-apple-system"/>
              </a:rPr>
              <a:t> </a:t>
            </a:r>
            <a:r>
              <a:rPr lang="en-GB" b="0" i="0" dirty="0" err="1">
                <a:solidFill>
                  <a:schemeClr val="tx1"/>
                </a:solidFill>
                <a:effectLst/>
                <a:latin typeface="-apple-system"/>
              </a:rPr>
              <a:t>jeden</a:t>
            </a:r>
            <a:r>
              <a:rPr lang="en-GB" b="0" i="0" dirty="0">
                <a:solidFill>
                  <a:schemeClr val="tx1"/>
                </a:solidFill>
                <a:effectLst/>
                <a:latin typeface="-apple-system"/>
              </a:rPr>
              <a:t> </a:t>
            </a:r>
            <a:r>
              <a:rPr lang="en-GB" b="0" i="0" dirty="0" err="1">
                <a:solidFill>
                  <a:schemeClr val="tx1"/>
                </a:solidFill>
                <a:effectLst/>
                <a:latin typeface="-apple-system"/>
              </a:rPr>
              <a:t>Mittwoch</a:t>
            </a:r>
            <a:r>
              <a:rPr lang="en-GB" b="0" i="0" dirty="0">
                <a:solidFill>
                  <a:schemeClr val="tx1"/>
                </a:solidFill>
                <a:effectLst/>
                <a:latin typeface="-apple-system"/>
              </a:rPr>
              <a:t> 09:30 bis 10:30 Uhr, </a:t>
            </a:r>
            <a:r>
              <a:rPr lang="en-GB" b="0" i="0" dirty="0" err="1">
                <a:solidFill>
                  <a:schemeClr val="tx1"/>
                </a:solidFill>
                <a:effectLst/>
                <a:latin typeface="-apple-system"/>
              </a:rPr>
              <a:t>Aufgabenbesprechung</a:t>
            </a:r>
            <a:r>
              <a:rPr lang="en-GB" b="0" i="0" dirty="0">
                <a:solidFill>
                  <a:schemeClr val="tx1"/>
                </a:solidFill>
                <a:effectLst/>
                <a:latin typeface="-apple-system"/>
              </a:rPr>
              <a:t> und </a:t>
            </a:r>
            <a:r>
              <a:rPr lang="en-GB" b="0" i="0" dirty="0" err="1">
                <a:solidFill>
                  <a:schemeClr val="tx1"/>
                </a:solidFill>
                <a:effectLst/>
                <a:latin typeface="-apple-system"/>
              </a:rPr>
              <a:t>verteilen</a:t>
            </a:r>
            <a:r>
              <a:rPr lang="en-GB" b="0" i="0" dirty="0">
                <a:solidFill>
                  <a:schemeClr val="tx1"/>
                </a:solidFill>
                <a:effectLst/>
                <a:latin typeface="-apple-system"/>
              </a:rPr>
              <a:t> </a:t>
            </a:r>
            <a:r>
              <a:rPr lang="en-GB" b="0" i="0" dirty="0" err="1">
                <a:solidFill>
                  <a:schemeClr val="tx1"/>
                </a:solidFill>
                <a:effectLst/>
                <a:latin typeface="-apple-system"/>
              </a:rPr>
              <a:t>über</a:t>
            </a:r>
            <a:r>
              <a:rPr lang="en-GB" b="0" i="0" dirty="0">
                <a:solidFill>
                  <a:schemeClr val="tx1"/>
                </a:solidFill>
                <a:effectLst/>
                <a:latin typeface="-apple-system"/>
              </a:rPr>
              <a:t> GitHub Issues.</a:t>
            </a:r>
          </a:p>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9</a:t>
            </a:fld>
            <a:endParaRPr lang="de-DE" altLang="de-DE"/>
          </a:p>
        </p:txBody>
      </p:sp>
    </p:spTree>
    <p:extLst>
      <p:ext uri="{BB962C8B-B14F-4D97-AF65-F5344CB8AC3E}">
        <p14:creationId xmlns:p14="http://schemas.microsoft.com/office/powerpoint/2010/main" val="402898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10</a:t>
            </a:fld>
            <a:endParaRPr lang="de-DE" altLang="de-DE"/>
          </a:p>
        </p:txBody>
      </p:sp>
    </p:spTree>
    <p:extLst>
      <p:ext uri="{BB962C8B-B14F-4D97-AF65-F5344CB8AC3E}">
        <p14:creationId xmlns:p14="http://schemas.microsoft.com/office/powerpoint/2010/main" val="4250880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3444E9F-5BEA-49CB-A86A-B5AAEC8D7C1E}" type="slidenum">
              <a:rPr lang="de-DE" altLang="de-DE" smtClean="0"/>
              <a:pPr/>
              <a:t>11</a:t>
            </a:fld>
            <a:endParaRPr lang="de-DE" altLang="de-DE"/>
          </a:p>
        </p:txBody>
      </p:sp>
    </p:spTree>
    <p:extLst>
      <p:ext uri="{BB962C8B-B14F-4D97-AF65-F5344CB8AC3E}">
        <p14:creationId xmlns:p14="http://schemas.microsoft.com/office/powerpoint/2010/main" val="750366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2" name="Picture 33" descr="Streifen_Titelmaster">
            <a:extLst>
              <a:ext uri="{FF2B5EF4-FFF2-40B4-BE49-F238E27FC236}">
                <a16:creationId xmlns:a16="http://schemas.microsoft.com/office/drawing/2014/main" id="{125BDC12-79CF-F5D2-E235-4586563AC55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800602"/>
            <a:ext cx="990600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4">
            <a:extLst>
              <a:ext uri="{FF2B5EF4-FFF2-40B4-BE49-F238E27FC236}">
                <a16:creationId xmlns:a16="http://schemas.microsoft.com/office/drawing/2014/main" id="{0A568AD0-B811-B294-A859-A5157E0839A0}"/>
              </a:ext>
            </a:extLst>
          </p:cNvPr>
          <p:cNvSpPr>
            <a:spLocks noChangeArrowheads="1"/>
          </p:cNvSpPr>
          <p:nvPr userDrawn="1"/>
        </p:nvSpPr>
        <p:spPr bwMode="auto">
          <a:xfrm>
            <a:off x="0" y="5434013"/>
            <a:ext cx="9906000" cy="37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67367" tIns="33683" rIns="67367" bIns="33683">
            <a:spAutoFit/>
          </a:bodyPr>
          <a:lstStyle>
            <a:lvl1pPr defTabSz="673100"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67310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6731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6731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6731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6731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6731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6731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6731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spcBef>
                <a:spcPct val="0"/>
              </a:spcBef>
            </a:pPr>
            <a:r>
              <a:rPr lang="de-DE" altLang="de-DE" sz="2000" b="1" err="1">
                <a:solidFill>
                  <a:schemeClr val="bg1"/>
                </a:solidFill>
              </a:rPr>
              <a:t>www</a:t>
            </a:r>
            <a:r>
              <a:rPr lang="de-DE" altLang="de-DE" sz="2000" b="1">
                <a:solidFill>
                  <a:schemeClr val="bg1"/>
                </a:solidFill>
              </a:rPr>
              <a:t>.hdm-stuttgart</a:t>
            </a:r>
            <a:r>
              <a:rPr lang="de-DE" altLang="de-DE" sz="2000" b="1" dirty="0" err="1">
                <a:solidFill>
                  <a:schemeClr val="bg1"/>
                </a:solidFill>
              </a:rPr>
              <a:t>.de</a:t>
            </a:r>
            <a:r>
              <a:rPr lang="de-DE" altLang="de-DE" sz="2000" b="1" dirty="0">
                <a:solidFill>
                  <a:schemeClr val="bg1"/>
                </a:solidFill>
              </a:rPr>
              <a:t> </a:t>
            </a:r>
          </a:p>
        </p:txBody>
      </p:sp>
      <p:sp>
        <p:nvSpPr>
          <p:cNvPr id="8232" name="Rectangle 40"/>
          <p:cNvSpPr>
            <a:spLocks noGrp="1" noChangeArrowheads="1"/>
          </p:cNvSpPr>
          <p:nvPr>
            <p:ph type="subTitle" idx="1"/>
          </p:nvPr>
        </p:nvSpPr>
        <p:spPr>
          <a:xfrm>
            <a:off x="2141538" y="3716338"/>
            <a:ext cx="7243762" cy="100806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0" indent="0" defTabSz="914400">
              <a:defRPr sz="1500"/>
            </a:lvl1pPr>
          </a:lstStyle>
          <a:p>
            <a:pPr lvl="0"/>
            <a:r>
              <a:rPr lang="de-DE" noProof="0"/>
              <a:t>Veranstaltung | Datum |</a:t>
            </a:r>
          </a:p>
          <a:p>
            <a:pPr lvl="0"/>
            <a:r>
              <a:rPr lang="de-DE" noProof="0"/>
              <a:t>REDNER | Funktion |</a:t>
            </a:r>
          </a:p>
        </p:txBody>
      </p:sp>
      <p:sp>
        <p:nvSpPr>
          <p:cNvPr id="8231" name="Rectangle 39"/>
          <p:cNvSpPr>
            <a:spLocks noGrp="1" noChangeArrowheads="1"/>
          </p:cNvSpPr>
          <p:nvPr>
            <p:ph type="ctrTitle"/>
          </p:nvPr>
        </p:nvSpPr>
        <p:spPr>
          <a:xfrm>
            <a:off x="973138" y="2133602"/>
            <a:ext cx="8420100" cy="1470025"/>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sz="4000">
                <a:solidFill>
                  <a:srgbClr val="5C6971"/>
                </a:solidFill>
              </a:defRPr>
            </a:lvl1pPr>
          </a:lstStyle>
          <a:p>
            <a:pPr lvl="0"/>
            <a:r>
              <a:rPr lang="de-DE" noProof="0"/>
              <a:t>Titelmasterformat durch Klicken bearbeiten</a:t>
            </a:r>
          </a:p>
        </p:txBody>
      </p:sp>
      <p:pic>
        <p:nvPicPr>
          <p:cNvPr id="1026" name="Picture 2" descr="Hochschule der Medien Stuttgart – Wikipedia">
            <a:extLst>
              <a:ext uri="{FF2B5EF4-FFF2-40B4-BE49-F238E27FC236}">
                <a16:creationId xmlns:a16="http://schemas.microsoft.com/office/drawing/2014/main" id="{6D8CEA49-E10E-1299-D31A-E26358951C4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464" y="116632"/>
            <a:ext cx="1147502" cy="105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118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C545A184-0045-0731-4476-0B9C320B94C0}"/>
              </a:ext>
            </a:extLst>
          </p:cNvPr>
          <p:cNvSpPr>
            <a:spLocks noGrp="1" noChangeArrowheads="1"/>
          </p:cNvSpPr>
          <p:nvPr>
            <p:ph type="dt" sz="half" idx="10"/>
          </p:nvPr>
        </p:nvSpPr>
        <p:spPr>
          <a:ln/>
        </p:spPr>
        <p:txBody>
          <a:bodyPr/>
          <a:lstStyle>
            <a:lvl1pPr>
              <a:defRPr/>
            </a:lvl1pPr>
          </a:lstStyle>
          <a:p>
            <a:pPr>
              <a:defRPr/>
            </a:pPr>
            <a:fld id="{FF4B16A3-5522-436C-9850-D8CE78CDA8FE}" type="datetime1">
              <a:rPr lang="de-DE"/>
              <a:pPr>
                <a:defRPr/>
              </a:pPr>
              <a:t>07.07.25</a:t>
            </a:fld>
            <a:endParaRPr lang="de-DE" sz="1400"/>
          </a:p>
        </p:txBody>
      </p:sp>
      <p:sp>
        <p:nvSpPr>
          <p:cNvPr id="5" name="Rectangle 6">
            <a:extLst>
              <a:ext uri="{FF2B5EF4-FFF2-40B4-BE49-F238E27FC236}">
                <a16:creationId xmlns:a16="http://schemas.microsoft.com/office/drawing/2014/main" id="{4191AD92-7391-5FE3-51F4-FB37356ED237}"/>
              </a:ext>
            </a:extLst>
          </p:cNvPr>
          <p:cNvSpPr>
            <a:spLocks noGrp="1" noChangeArrowheads="1"/>
          </p:cNvSpPr>
          <p:nvPr>
            <p:ph type="sldNum" sz="quarter" idx="11"/>
          </p:nvPr>
        </p:nvSpPr>
        <p:spPr>
          <a:ln/>
        </p:spPr>
        <p:txBody>
          <a:bodyPr/>
          <a:lstStyle>
            <a:lvl1pPr>
              <a:defRPr/>
            </a:lvl1pPr>
          </a:lstStyle>
          <a:p>
            <a:r>
              <a:rPr lang="de-DE" altLang="de-DE"/>
              <a:t>Seite </a:t>
            </a:r>
            <a:fld id="{10026CA8-50A4-41ED-9BCF-F0B541E8B896}" type="slidenum">
              <a:rPr lang="de-DE" altLang="de-DE"/>
              <a:pPr/>
              <a:t>‹#›</a:t>
            </a:fld>
            <a:endParaRPr lang="de-DE" altLang="de-DE"/>
          </a:p>
        </p:txBody>
      </p:sp>
    </p:spTree>
    <p:extLst>
      <p:ext uri="{BB962C8B-B14F-4D97-AF65-F5344CB8AC3E}">
        <p14:creationId xmlns:p14="http://schemas.microsoft.com/office/powerpoint/2010/main" val="409928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162800" y="1447800"/>
            <a:ext cx="2133600" cy="46482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762000" y="1447800"/>
            <a:ext cx="6248400" cy="46482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012C0D29-B296-AE7B-DDB7-0A9BACD12009}"/>
              </a:ext>
            </a:extLst>
          </p:cNvPr>
          <p:cNvSpPr>
            <a:spLocks noGrp="1" noChangeArrowheads="1"/>
          </p:cNvSpPr>
          <p:nvPr>
            <p:ph type="dt" sz="half" idx="10"/>
          </p:nvPr>
        </p:nvSpPr>
        <p:spPr>
          <a:ln/>
        </p:spPr>
        <p:txBody>
          <a:bodyPr/>
          <a:lstStyle>
            <a:lvl1pPr>
              <a:defRPr/>
            </a:lvl1pPr>
          </a:lstStyle>
          <a:p>
            <a:pPr>
              <a:defRPr/>
            </a:pPr>
            <a:fld id="{D9A05641-4A09-4809-B71F-260A5EF5C722}" type="datetime1">
              <a:rPr lang="de-DE"/>
              <a:pPr>
                <a:defRPr/>
              </a:pPr>
              <a:t>07.07.25</a:t>
            </a:fld>
            <a:endParaRPr lang="de-DE" sz="1400"/>
          </a:p>
        </p:txBody>
      </p:sp>
      <p:sp>
        <p:nvSpPr>
          <p:cNvPr id="5" name="Rectangle 6">
            <a:extLst>
              <a:ext uri="{FF2B5EF4-FFF2-40B4-BE49-F238E27FC236}">
                <a16:creationId xmlns:a16="http://schemas.microsoft.com/office/drawing/2014/main" id="{9CFF2E83-3670-830B-D36B-A89ABBE0E341}"/>
              </a:ext>
            </a:extLst>
          </p:cNvPr>
          <p:cNvSpPr>
            <a:spLocks noGrp="1" noChangeArrowheads="1"/>
          </p:cNvSpPr>
          <p:nvPr>
            <p:ph type="sldNum" sz="quarter" idx="11"/>
          </p:nvPr>
        </p:nvSpPr>
        <p:spPr>
          <a:ln/>
        </p:spPr>
        <p:txBody>
          <a:bodyPr/>
          <a:lstStyle>
            <a:lvl1pPr>
              <a:defRPr/>
            </a:lvl1pPr>
          </a:lstStyle>
          <a:p>
            <a:r>
              <a:rPr lang="de-DE" altLang="de-DE"/>
              <a:t>Seite </a:t>
            </a:r>
            <a:fld id="{D9A8EAF3-545D-4D63-8BBE-91FC31D56103}" type="slidenum">
              <a:rPr lang="de-DE" altLang="de-DE"/>
              <a:pPr/>
              <a:t>‹#›</a:t>
            </a:fld>
            <a:endParaRPr lang="de-DE" altLang="de-DE"/>
          </a:p>
        </p:txBody>
      </p:sp>
    </p:spTree>
    <p:extLst>
      <p:ext uri="{BB962C8B-B14F-4D97-AF65-F5344CB8AC3E}">
        <p14:creationId xmlns:p14="http://schemas.microsoft.com/office/powerpoint/2010/main" val="2452005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F0C24EFF-9BE6-1294-2E45-78BDDF81CC2A}"/>
              </a:ext>
            </a:extLst>
          </p:cNvPr>
          <p:cNvSpPr>
            <a:spLocks noGrp="1" noChangeArrowheads="1"/>
          </p:cNvSpPr>
          <p:nvPr>
            <p:ph type="dt" sz="half" idx="10"/>
          </p:nvPr>
        </p:nvSpPr>
        <p:spPr>
          <a:ln/>
        </p:spPr>
        <p:txBody>
          <a:bodyPr/>
          <a:lstStyle>
            <a:lvl1pPr>
              <a:defRPr/>
            </a:lvl1pPr>
          </a:lstStyle>
          <a:p>
            <a:pPr>
              <a:defRPr/>
            </a:pPr>
            <a:fld id="{50912D09-B95B-4FE8-844E-553921792484}" type="datetime1">
              <a:rPr lang="de-DE"/>
              <a:pPr>
                <a:defRPr/>
              </a:pPr>
              <a:t>07.07.25</a:t>
            </a:fld>
            <a:endParaRPr lang="de-DE" sz="1400"/>
          </a:p>
        </p:txBody>
      </p:sp>
      <p:sp>
        <p:nvSpPr>
          <p:cNvPr id="5" name="Rectangle 6">
            <a:extLst>
              <a:ext uri="{FF2B5EF4-FFF2-40B4-BE49-F238E27FC236}">
                <a16:creationId xmlns:a16="http://schemas.microsoft.com/office/drawing/2014/main" id="{516BCDC2-32FC-408D-F2CD-113E502037A0}"/>
              </a:ext>
            </a:extLst>
          </p:cNvPr>
          <p:cNvSpPr>
            <a:spLocks noGrp="1" noChangeArrowheads="1"/>
          </p:cNvSpPr>
          <p:nvPr>
            <p:ph type="sldNum" sz="quarter" idx="11"/>
          </p:nvPr>
        </p:nvSpPr>
        <p:spPr>
          <a:ln/>
        </p:spPr>
        <p:txBody>
          <a:bodyPr/>
          <a:lstStyle>
            <a:lvl1pPr>
              <a:defRPr/>
            </a:lvl1pPr>
          </a:lstStyle>
          <a:p>
            <a:r>
              <a:rPr lang="de-DE" altLang="de-DE"/>
              <a:t>Seite </a:t>
            </a:r>
            <a:fld id="{8A07ED2B-52BA-4914-BF02-1934E264E68E}" type="slidenum">
              <a:rPr lang="de-DE" altLang="de-DE"/>
              <a:pPr/>
              <a:t>‹#›</a:t>
            </a:fld>
            <a:endParaRPr lang="de-DE" altLang="de-DE"/>
          </a:p>
        </p:txBody>
      </p:sp>
    </p:spTree>
    <p:extLst>
      <p:ext uri="{BB962C8B-B14F-4D97-AF65-F5344CB8AC3E}">
        <p14:creationId xmlns:p14="http://schemas.microsoft.com/office/powerpoint/2010/main" val="250814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2"/>
            <a:ext cx="84201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a:extLst>
              <a:ext uri="{FF2B5EF4-FFF2-40B4-BE49-F238E27FC236}">
                <a16:creationId xmlns:a16="http://schemas.microsoft.com/office/drawing/2014/main" id="{A2316496-E77A-62CD-09B3-7B6692A527A0}"/>
              </a:ext>
            </a:extLst>
          </p:cNvPr>
          <p:cNvSpPr>
            <a:spLocks noGrp="1" noChangeArrowheads="1"/>
          </p:cNvSpPr>
          <p:nvPr>
            <p:ph type="dt" sz="half" idx="10"/>
          </p:nvPr>
        </p:nvSpPr>
        <p:spPr>
          <a:ln/>
        </p:spPr>
        <p:txBody>
          <a:bodyPr/>
          <a:lstStyle>
            <a:lvl1pPr>
              <a:defRPr/>
            </a:lvl1pPr>
          </a:lstStyle>
          <a:p>
            <a:pPr>
              <a:defRPr/>
            </a:pPr>
            <a:fld id="{657BE00B-09D9-420B-A69F-1F063017D0E0}" type="datetime1">
              <a:rPr lang="de-DE"/>
              <a:pPr>
                <a:defRPr/>
              </a:pPr>
              <a:t>07.07.25</a:t>
            </a:fld>
            <a:endParaRPr lang="de-DE" sz="1400"/>
          </a:p>
        </p:txBody>
      </p:sp>
      <p:sp>
        <p:nvSpPr>
          <p:cNvPr id="5" name="Rectangle 6">
            <a:extLst>
              <a:ext uri="{FF2B5EF4-FFF2-40B4-BE49-F238E27FC236}">
                <a16:creationId xmlns:a16="http://schemas.microsoft.com/office/drawing/2014/main" id="{1AB7407B-080E-DA3E-628D-A0F6116C42E2}"/>
              </a:ext>
            </a:extLst>
          </p:cNvPr>
          <p:cNvSpPr>
            <a:spLocks noGrp="1" noChangeArrowheads="1"/>
          </p:cNvSpPr>
          <p:nvPr>
            <p:ph type="sldNum" sz="quarter" idx="11"/>
          </p:nvPr>
        </p:nvSpPr>
        <p:spPr>
          <a:ln/>
        </p:spPr>
        <p:txBody>
          <a:bodyPr/>
          <a:lstStyle>
            <a:lvl1pPr>
              <a:defRPr/>
            </a:lvl1pPr>
          </a:lstStyle>
          <a:p>
            <a:r>
              <a:rPr lang="de-DE" altLang="de-DE"/>
              <a:t>Seite </a:t>
            </a:r>
            <a:fld id="{B508CB5A-74F8-45B4-9496-72A6AF223310}" type="slidenum">
              <a:rPr lang="de-DE" altLang="de-DE"/>
              <a:pPr/>
              <a:t>‹#›</a:t>
            </a:fld>
            <a:endParaRPr lang="de-DE" altLang="de-DE"/>
          </a:p>
        </p:txBody>
      </p:sp>
    </p:spTree>
    <p:extLst>
      <p:ext uri="{BB962C8B-B14F-4D97-AF65-F5344CB8AC3E}">
        <p14:creationId xmlns:p14="http://schemas.microsoft.com/office/powerpoint/2010/main" val="2066100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762000" y="2438400"/>
            <a:ext cx="4191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5105400" y="2438400"/>
            <a:ext cx="4191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a:extLst>
              <a:ext uri="{FF2B5EF4-FFF2-40B4-BE49-F238E27FC236}">
                <a16:creationId xmlns:a16="http://schemas.microsoft.com/office/drawing/2014/main" id="{FC33E6BA-320A-F328-5C12-E0C82738B756}"/>
              </a:ext>
            </a:extLst>
          </p:cNvPr>
          <p:cNvSpPr>
            <a:spLocks noGrp="1" noChangeArrowheads="1"/>
          </p:cNvSpPr>
          <p:nvPr>
            <p:ph type="dt" sz="half" idx="10"/>
          </p:nvPr>
        </p:nvSpPr>
        <p:spPr>
          <a:ln/>
        </p:spPr>
        <p:txBody>
          <a:bodyPr/>
          <a:lstStyle>
            <a:lvl1pPr>
              <a:defRPr/>
            </a:lvl1pPr>
          </a:lstStyle>
          <a:p>
            <a:pPr>
              <a:defRPr/>
            </a:pPr>
            <a:fld id="{A415104D-B42B-449A-8339-74C6446BEE78}" type="datetime1">
              <a:rPr lang="de-DE"/>
              <a:pPr>
                <a:defRPr/>
              </a:pPr>
              <a:t>07.07.25</a:t>
            </a:fld>
            <a:endParaRPr lang="de-DE" sz="1400"/>
          </a:p>
        </p:txBody>
      </p:sp>
      <p:sp>
        <p:nvSpPr>
          <p:cNvPr id="6" name="Rectangle 6">
            <a:extLst>
              <a:ext uri="{FF2B5EF4-FFF2-40B4-BE49-F238E27FC236}">
                <a16:creationId xmlns:a16="http://schemas.microsoft.com/office/drawing/2014/main" id="{737A5FA7-4870-6264-DFFF-E8B526C8810A}"/>
              </a:ext>
            </a:extLst>
          </p:cNvPr>
          <p:cNvSpPr>
            <a:spLocks noGrp="1" noChangeArrowheads="1"/>
          </p:cNvSpPr>
          <p:nvPr>
            <p:ph type="sldNum" sz="quarter" idx="11"/>
          </p:nvPr>
        </p:nvSpPr>
        <p:spPr>
          <a:ln/>
        </p:spPr>
        <p:txBody>
          <a:bodyPr/>
          <a:lstStyle>
            <a:lvl1pPr>
              <a:defRPr/>
            </a:lvl1pPr>
          </a:lstStyle>
          <a:p>
            <a:r>
              <a:rPr lang="de-DE" altLang="de-DE"/>
              <a:t>Seite </a:t>
            </a:r>
            <a:fld id="{DC8DEB37-2CA9-481D-B289-4FBAEF15BA6B}" type="slidenum">
              <a:rPr lang="de-DE" altLang="de-DE"/>
              <a:pPr/>
              <a:t>‹#›</a:t>
            </a:fld>
            <a:endParaRPr lang="de-DE" altLang="de-DE"/>
          </a:p>
        </p:txBody>
      </p:sp>
    </p:spTree>
    <p:extLst>
      <p:ext uri="{BB962C8B-B14F-4D97-AF65-F5344CB8AC3E}">
        <p14:creationId xmlns:p14="http://schemas.microsoft.com/office/powerpoint/2010/main" val="957803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5032376"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5032376"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4">
            <a:extLst>
              <a:ext uri="{FF2B5EF4-FFF2-40B4-BE49-F238E27FC236}">
                <a16:creationId xmlns:a16="http://schemas.microsoft.com/office/drawing/2014/main" id="{5A7110DB-3049-3929-8898-91E29D31EF51}"/>
              </a:ext>
            </a:extLst>
          </p:cNvPr>
          <p:cNvSpPr>
            <a:spLocks noGrp="1" noChangeArrowheads="1"/>
          </p:cNvSpPr>
          <p:nvPr>
            <p:ph type="dt" sz="half" idx="10"/>
          </p:nvPr>
        </p:nvSpPr>
        <p:spPr>
          <a:ln/>
        </p:spPr>
        <p:txBody>
          <a:bodyPr/>
          <a:lstStyle>
            <a:lvl1pPr>
              <a:defRPr/>
            </a:lvl1pPr>
          </a:lstStyle>
          <a:p>
            <a:pPr>
              <a:defRPr/>
            </a:pPr>
            <a:fld id="{9465E710-902F-494F-8FAE-B785E9B448F9}" type="datetime1">
              <a:rPr lang="de-DE"/>
              <a:pPr>
                <a:defRPr/>
              </a:pPr>
              <a:t>07.07.25</a:t>
            </a:fld>
            <a:endParaRPr lang="de-DE" sz="1400"/>
          </a:p>
        </p:txBody>
      </p:sp>
      <p:sp>
        <p:nvSpPr>
          <p:cNvPr id="8" name="Rectangle 6">
            <a:extLst>
              <a:ext uri="{FF2B5EF4-FFF2-40B4-BE49-F238E27FC236}">
                <a16:creationId xmlns:a16="http://schemas.microsoft.com/office/drawing/2014/main" id="{BF60DF0E-C4E4-ABF8-4F64-9051DA0CC2A4}"/>
              </a:ext>
            </a:extLst>
          </p:cNvPr>
          <p:cNvSpPr>
            <a:spLocks noGrp="1" noChangeArrowheads="1"/>
          </p:cNvSpPr>
          <p:nvPr>
            <p:ph type="sldNum" sz="quarter" idx="11"/>
          </p:nvPr>
        </p:nvSpPr>
        <p:spPr>
          <a:ln/>
        </p:spPr>
        <p:txBody>
          <a:bodyPr/>
          <a:lstStyle>
            <a:lvl1pPr>
              <a:defRPr/>
            </a:lvl1pPr>
          </a:lstStyle>
          <a:p>
            <a:r>
              <a:rPr lang="de-DE" altLang="de-DE"/>
              <a:t>Seite </a:t>
            </a:r>
            <a:fld id="{E6B2DD28-F501-4367-B8A8-9D5B499A2097}" type="slidenum">
              <a:rPr lang="de-DE" altLang="de-DE"/>
              <a:pPr/>
              <a:t>‹#›</a:t>
            </a:fld>
            <a:endParaRPr lang="de-DE" altLang="de-DE"/>
          </a:p>
        </p:txBody>
      </p:sp>
    </p:spTree>
    <p:extLst>
      <p:ext uri="{BB962C8B-B14F-4D97-AF65-F5344CB8AC3E}">
        <p14:creationId xmlns:p14="http://schemas.microsoft.com/office/powerpoint/2010/main" val="902660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4">
            <a:extLst>
              <a:ext uri="{FF2B5EF4-FFF2-40B4-BE49-F238E27FC236}">
                <a16:creationId xmlns:a16="http://schemas.microsoft.com/office/drawing/2014/main" id="{A3968FA5-39F6-7E67-DD6E-8D7F4AAE93C7}"/>
              </a:ext>
            </a:extLst>
          </p:cNvPr>
          <p:cNvSpPr>
            <a:spLocks noGrp="1" noChangeArrowheads="1"/>
          </p:cNvSpPr>
          <p:nvPr>
            <p:ph type="dt" sz="half" idx="10"/>
          </p:nvPr>
        </p:nvSpPr>
        <p:spPr>
          <a:ln/>
        </p:spPr>
        <p:txBody>
          <a:bodyPr/>
          <a:lstStyle>
            <a:lvl1pPr>
              <a:defRPr/>
            </a:lvl1pPr>
          </a:lstStyle>
          <a:p>
            <a:pPr>
              <a:defRPr/>
            </a:pPr>
            <a:fld id="{A9C614C9-B55B-43E4-A10F-419C9AC5C3CC}" type="datetime1">
              <a:rPr lang="de-DE"/>
              <a:pPr>
                <a:defRPr/>
              </a:pPr>
              <a:t>07.07.25</a:t>
            </a:fld>
            <a:endParaRPr lang="de-DE" sz="1400"/>
          </a:p>
        </p:txBody>
      </p:sp>
      <p:sp>
        <p:nvSpPr>
          <p:cNvPr id="4" name="Rectangle 6">
            <a:extLst>
              <a:ext uri="{FF2B5EF4-FFF2-40B4-BE49-F238E27FC236}">
                <a16:creationId xmlns:a16="http://schemas.microsoft.com/office/drawing/2014/main" id="{A7C31290-E0D9-C020-9D03-46F077F0C05F}"/>
              </a:ext>
            </a:extLst>
          </p:cNvPr>
          <p:cNvSpPr>
            <a:spLocks noGrp="1" noChangeArrowheads="1"/>
          </p:cNvSpPr>
          <p:nvPr>
            <p:ph type="sldNum" sz="quarter" idx="11"/>
          </p:nvPr>
        </p:nvSpPr>
        <p:spPr>
          <a:ln/>
        </p:spPr>
        <p:txBody>
          <a:bodyPr/>
          <a:lstStyle>
            <a:lvl1pPr>
              <a:defRPr/>
            </a:lvl1pPr>
          </a:lstStyle>
          <a:p>
            <a:r>
              <a:rPr lang="de-DE" altLang="de-DE"/>
              <a:t>Seite </a:t>
            </a:r>
            <a:fld id="{4D0B64D4-7DEB-4563-ADE4-B4B16CE7E0E0}" type="slidenum">
              <a:rPr lang="de-DE" altLang="de-DE"/>
              <a:pPr/>
              <a:t>‹#›</a:t>
            </a:fld>
            <a:endParaRPr lang="de-DE" altLang="de-DE"/>
          </a:p>
        </p:txBody>
      </p:sp>
    </p:spTree>
    <p:extLst>
      <p:ext uri="{BB962C8B-B14F-4D97-AF65-F5344CB8AC3E}">
        <p14:creationId xmlns:p14="http://schemas.microsoft.com/office/powerpoint/2010/main" val="313433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B21E27E-66E3-F1CA-229C-F4B3C4B1571E}"/>
              </a:ext>
            </a:extLst>
          </p:cNvPr>
          <p:cNvSpPr>
            <a:spLocks noGrp="1" noChangeArrowheads="1"/>
          </p:cNvSpPr>
          <p:nvPr>
            <p:ph type="dt" sz="half" idx="10"/>
          </p:nvPr>
        </p:nvSpPr>
        <p:spPr>
          <a:ln/>
        </p:spPr>
        <p:txBody>
          <a:bodyPr/>
          <a:lstStyle>
            <a:lvl1pPr>
              <a:defRPr/>
            </a:lvl1pPr>
          </a:lstStyle>
          <a:p>
            <a:pPr>
              <a:defRPr/>
            </a:pPr>
            <a:fld id="{9BEF2A2D-580B-4F0F-ABCB-381333DDDEF2}" type="datetime1">
              <a:rPr lang="de-DE"/>
              <a:pPr>
                <a:defRPr/>
              </a:pPr>
              <a:t>07.07.25</a:t>
            </a:fld>
            <a:endParaRPr lang="de-DE" sz="1400"/>
          </a:p>
        </p:txBody>
      </p:sp>
      <p:sp>
        <p:nvSpPr>
          <p:cNvPr id="3" name="Rectangle 6">
            <a:extLst>
              <a:ext uri="{FF2B5EF4-FFF2-40B4-BE49-F238E27FC236}">
                <a16:creationId xmlns:a16="http://schemas.microsoft.com/office/drawing/2014/main" id="{B3506C65-C7F7-CA3A-B28F-19F25A1FAFFE}"/>
              </a:ext>
            </a:extLst>
          </p:cNvPr>
          <p:cNvSpPr>
            <a:spLocks noGrp="1" noChangeArrowheads="1"/>
          </p:cNvSpPr>
          <p:nvPr>
            <p:ph type="sldNum" sz="quarter" idx="11"/>
          </p:nvPr>
        </p:nvSpPr>
        <p:spPr>
          <a:ln/>
        </p:spPr>
        <p:txBody>
          <a:bodyPr/>
          <a:lstStyle>
            <a:lvl1pPr>
              <a:defRPr/>
            </a:lvl1pPr>
          </a:lstStyle>
          <a:p>
            <a:r>
              <a:rPr lang="de-DE" altLang="de-DE"/>
              <a:t>Seite </a:t>
            </a:r>
            <a:fld id="{20514565-084A-4A17-B5EA-AE411FF40E80}" type="slidenum">
              <a:rPr lang="de-DE" altLang="de-DE"/>
              <a:pPr/>
              <a:t>‹#›</a:t>
            </a:fld>
            <a:endParaRPr lang="de-DE" altLang="de-DE"/>
          </a:p>
        </p:txBody>
      </p:sp>
    </p:spTree>
    <p:extLst>
      <p:ext uri="{BB962C8B-B14F-4D97-AF65-F5344CB8AC3E}">
        <p14:creationId xmlns:p14="http://schemas.microsoft.com/office/powerpoint/2010/main" val="29802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138" cy="1162050"/>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873501" y="273052"/>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95300" y="1435102"/>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a:extLst>
              <a:ext uri="{FF2B5EF4-FFF2-40B4-BE49-F238E27FC236}">
                <a16:creationId xmlns:a16="http://schemas.microsoft.com/office/drawing/2014/main" id="{0ACDB86C-8265-C825-2F96-59A3A5AE3951}"/>
              </a:ext>
            </a:extLst>
          </p:cNvPr>
          <p:cNvSpPr>
            <a:spLocks noGrp="1" noChangeArrowheads="1"/>
          </p:cNvSpPr>
          <p:nvPr>
            <p:ph type="dt" sz="half" idx="10"/>
          </p:nvPr>
        </p:nvSpPr>
        <p:spPr>
          <a:ln/>
        </p:spPr>
        <p:txBody>
          <a:bodyPr/>
          <a:lstStyle>
            <a:lvl1pPr>
              <a:defRPr/>
            </a:lvl1pPr>
          </a:lstStyle>
          <a:p>
            <a:pPr>
              <a:defRPr/>
            </a:pPr>
            <a:fld id="{1824C1D7-CD23-4FC6-A266-8E1CECBC3E63}" type="datetime1">
              <a:rPr lang="de-DE"/>
              <a:pPr>
                <a:defRPr/>
              </a:pPr>
              <a:t>07.07.25</a:t>
            </a:fld>
            <a:endParaRPr lang="de-DE" sz="1400"/>
          </a:p>
        </p:txBody>
      </p:sp>
      <p:sp>
        <p:nvSpPr>
          <p:cNvPr id="6" name="Rectangle 6">
            <a:extLst>
              <a:ext uri="{FF2B5EF4-FFF2-40B4-BE49-F238E27FC236}">
                <a16:creationId xmlns:a16="http://schemas.microsoft.com/office/drawing/2014/main" id="{EB5FB36F-D256-EE79-591F-3459F46941A6}"/>
              </a:ext>
            </a:extLst>
          </p:cNvPr>
          <p:cNvSpPr>
            <a:spLocks noGrp="1" noChangeArrowheads="1"/>
          </p:cNvSpPr>
          <p:nvPr>
            <p:ph type="sldNum" sz="quarter" idx="11"/>
          </p:nvPr>
        </p:nvSpPr>
        <p:spPr>
          <a:ln/>
        </p:spPr>
        <p:txBody>
          <a:bodyPr/>
          <a:lstStyle>
            <a:lvl1pPr>
              <a:defRPr/>
            </a:lvl1pPr>
          </a:lstStyle>
          <a:p>
            <a:r>
              <a:rPr lang="de-DE" altLang="de-DE"/>
              <a:t>Seite </a:t>
            </a:r>
            <a:fld id="{866E5503-0340-4D5C-8194-4FF4B10ECD26}" type="slidenum">
              <a:rPr lang="de-DE" altLang="de-DE"/>
              <a:pPr/>
              <a:t>‹#›</a:t>
            </a:fld>
            <a:endParaRPr lang="de-DE" altLang="de-DE"/>
          </a:p>
        </p:txBody>
      </p:sp>
    </p:spTree>
    <p:extLst>
      <p:ext uri="{BB962C8B-B14F-4D97-AF65-F5344CB8AC3E}">
        <p14:creationId xmlns:p14="http://schemas.microsoft.com/office/powerpoint/2010/main" val="3210404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a:extLst>
              <a:ext uri="{FF2B5EF4-FFF2-40B4-BE49-F238E27FC236}">
                <a16:creationId xmlns:a16="http://schemas.microsoft.com/office/drawing/2014/main" id="{6EE6CE0C-171E-A431-9C8D-167929DD67A3}"/>
              </a:ext>
            </a:extLst>
          </p:cNvPr>
          <p:cNvSpPr>
            <a:spLocks noGrp="1" noChangeArrowheads="1"/>
          </p:cNvSpPr>
          <p:nvPr>
            <p:ph type="dt" sz="half" idx="10"/>
          </p:nvPr>
        </p:nvSpPr>
        <p:spPr>
          <a:ln/>
        </p:spPr>
        <p:txBody>
          <a:bodyPr/>
          <a:lstStyle>
            <a:lvl1pPr>
              <a:defRPr/>
            </a:lvl1pPr>
          </a:lstStyle>
          <a:p>
            <a:pPr>
              <a:defRPr/>
            </a:pPr>
            <a:fld id="{C07C4840-3EDC-4AE4-99F3-DA75E3A23A8F}" type="datetime1">
              <a:rPr lang="de-DE"/>
              <a:pPr>
                <a:defRPr/>
              </a:pPr>
              <a:t>07.07.25</a:t>
            </a:fld>
            <a:endParaRPr lang="de-DE" sz="1400"/>
          </a:p>
        </p:txBody>
      </p:sp>
      <p:sp>
        <p:nvSpPr>
          <p:cNvPr id="6" name="Rectangle 6">
            <a:extLst>
              <a:ext uri="{FF2B5EF4-FFF2-40B4-BE49-F238E27FC236}">
                <a16:creationId xmlns:a16="http://schemas.microsoft.com/office/drawing/2014/main" id="{49C63A1D-BCAB-BAB5-C1CE-F63997AFFB8E}"/>
              </a:ext>
            </a:extLst>
          </p:cNvPr>
          <p:cNvSpPr>
            <a:spLocks noGrp="1" noChangeArrowheads="1"/>
          </p:cNvSpPr>
          <p:nvPr>
            <p:ph type="sldNum" sz="quarter" idx="11"/>
          </p:nvPr>
        </p:nvSpPr>
        <p:spPr>
          <a:ln/>
        </p:spPr>
        <p:txBody>
          <a:bodyPr/>
          <a:lstStyle>
            <a:lvl1pPr>
              <a:defRPr/>
            </a:lvl1pPr>
          </a:lstStyle>
          <a:p>
            <a:r>
              <a:rPr lang="de-DE" altLang="de-DE"/>
              <a:t>Seite </a:t>
            </a:r>
            <a:fld id="{14A2839D-36DE-41CA-A95A-C8DD15F96AFD}" type="slidenum">
              <a:rPr lang="de-DE" altLang="de-DE"/>
              <a:pPr/>
              <a:t>‹#›</a:t>
            </a:fld>
            <a:endParaRPr lang="de-DE" altLang="de-DE"/>
          </a:p>
        </p:txBody>
      </p:sp>
    </p:spTree>
    <p:extLst>
      <p:ext uri="{BB962C8B-B14F-4D97-AF65-F5344CB8AC3E}">
        <p14:creationId xmlns:p14="http://schemas.microsoft.com/office/powerpoint/2010/main" val="83980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7C2498A-204E-B520-D40A-FA1CA6C7369A}"/>
              </a:ext>
            </a:extLst>
          </p:cNvPr>
          <p:cNvSpPr>
            <a:spLocks noGrp="1" noChangeArrowheads="1"/>
          </p:cNvSpPr>
          <p:nvPr>
            <p:ph type="title"/>
          </p:nvPr>
        </p:nvSpPr>
        <p:spPr bwMode="auto">
          <a:xfrm>
            <a:off x="1424608" y="-159401"/>
            <a:ext cx="85344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13" tIns="45706" rIns="91413" bIns="45706" numCol="1" anchor="b" anchorCtr="0" compatLnSpc="1">
            <a:prstTxWarp prst="textNoShape">
              <a:avLst/>
            </a:prstTxWarp>
          </a:bodyPr>
          <a:lstStyle/>
          <a:p>
            <a:pPr lvl="0"/>
            <a:r>
              <a:rPr lang="de-DE" altLang="de-DE" dirty="0"/>
              <a:t>Mastertitelformat bearbeiten</a:t>
            </a:r>
          </a:p>
        </p:txBody>
      </p:sp>
      <p:sp>
        <p:nvSpPr>
          <p:cNvPr id="1028" name="Rectangle 4">
            <a:extLst>
              <a:ext uri="{FF2B5EF4-FFF2-40B4-BE49-F238E27FC236}">
                <a16:creationId xmlns:a16="http://schemas.microsoft.com/office/drawing/2014/main" id="{22C75E17-02D3-D91D-C545-637692623453}"/>
              </a:ext>
            </a:extLst>
          </p:cNvPr>
          <p:cNvSpPr>
            <a:spLocks noGrp="1" noChangeArrowheads="1"/>
          </p:cNvSpPr>
          <p:nvPr>
            <p:ph type="dt" sz="half" idx="2"/>
          </p:nvPr>
        </p:nvSpPr>
        <p:spPr bwMode="auto">
          <a:xfrm>
            <a:off x="7400926" y="412750"/>
            <a:ext cx="1971675" cy="27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13" tIns="45706" rIns="91413" bIns="45706" numCol="1" anchor="t" anchorCtr="0" compatLnSpc="1">
            <a:prstTxWarp prst="textNoShape">
              <a:avLst/>
            </a:prstTxWarp>
          </a:bodyPr>
          <a:lstStyle>
            <a:lvl1pPr algn="r" defTabSz="912813" eaLnBrk="0" hangingPunct="0">
              <a:spcBef>
                <a:spcPct val="0"/>
              </a:spcBef>
              <a:defRPr sz="1200">
                <a:solidFill>
                  <a:srgbClr val="5C6971"/>
                </a:solidFill>
                <a:latin typeface="Arial" charset="0"/>
              </a:defRPr>
            </a:lvl1pPr>
          </a:lstStyle>
          <a:p>
            <a:pPr>
              <a:defRPr/>
            </a:pPr>
            <a:fld id="{6725D6B6-03EA-48A6-BEDF-555662034786}" type="datetime1">
              <a:rPr lang="de-DE"/>
              <a:pPr>
                <a:defRPr/>
              </a:pPr>
              <a:t>07.07.25</a:t>
            </a:fld>
            <a:endParaRPr lang="de-DE" sz="1400" dirty="0"/>
          </a:p>
        </p:txBody>
      </p:sp>
      <p:sp>
        <p:nvSpPr>
          <p:cNvPr id="1030" name="Rectangle 6">
            <a:extLst>
              <a:ext uri="{FF2B5EF4-FFF2-40B4-BE49-F238E27FC236}">
                <a16:creationId xmlns:a16="http://schemas.microsoft.com/office/drawing/2014/main" id="{367029C8-FB16-F51F-0494-510AB8C86A1C}"/>
              </a:ext>
            </a:extLst>
          </p:cNvPr>
          <p:cNvSpPr>
            <a:spLocks noGrp="1" noChangeArrowheads="1"/>
          </p:cNvSpPr>
          <p:nvPr>
            <p:ph type="sldNum" sz="quarter" idx="4"/>
          </p:nvPr>
        </p:nvSpPr>
        <p:spPr bwMode="auto">
          <a:xfrm>
            <a:off x="8458201" y="6297613"/>
            <a:ext cx="91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13" tIns="45706" rIns="91413" bIns="45706" numCol="1" anchor="t" anchorCtr="0" compatLnSpc="1">
            <a:prstTxWarp prst="textNoShape">
              <a:avLst/>
            </a:prstTxWarp>
          </a:bodyPr>
          <a:lstStyle>
            <a:lvl1pPr algn="r" defTabSz="912813" eaLnBrk="0" hangingPunct="0">
              <a:spcBef>
                <a:spcPct val="0"/>
              </a:spcBef>
              <a:defRPr sz="1200">
                <a:solidFill>
                  <a:srgbClr val="5C6971"/>
                </a:solidFill>
              </a:defRPr>
            </a:lvl1pPr>
          </a:lstStyle>
          <a:p>
            <a:r>
              <a:rPr lang="de-DE" altLang="de-DE"/>
              <a:t>Seite </a:t>
            </a:r>
            <a:fld id="{DF50C184-C187-44F1-8471-260E32331B11}" type="slidenum">
              <a:rPr lang="de-DE" altLang="de-DE"/>
              <a:pPr/>
              <a:t>‹#›</a:t>
            </a:fld>
            <a:endParaRPr lang="de-DE" altLang="de-DE"/>
          </a:p>
        </p:txBody>
      </p:sp>
      <p:sp>
        <p:nvSpPr>
          <p:cNvPr id="1029" name="Line 17">
            <a:extLst>
              <a:ext uri="{FF2B5EF4-FFF2-40B4-BE49-F238E27FC236}">
                <a16:creationId xmlns:a16="http://schemas.microsoft.com/office/drawing/2014/main" id="{6419347B-24D9-F5ED-4E7A-DCBB8DF2A330}"/>
              </a:ext>
            </a:extLst>
          </p:cNvPr>
          <p:cNvSpPr>
            <a:spLocks noChangeShapeType="1"/>
          </p:cNvSpPr>
          <p:nvPr userDrawn="1"/>
        </p:nvSpPr>
        <p:spPr bwMode="auto">
          <a:xfrm flipV="1">
            <a:off x="1424608" y="685800"/>
            <a:ext cx="7871792" cy="6350"/>
          </a:xfrm>
          <a:prstGeom prst="line">
            <a:avLst/>
          </a:prstGeom>
          <a:noFill/>
          <a:ln w="3175">
            <a:solidFill>
              <a:srgbClr val="5C697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 name="Line 23">
            <a:extLst>
              <a:ext uri="{FF2B5EF4-FFF2-40B4-BE49-F238E27FC236}">
                <a16:creationId xmlns:a16="http://schemas.microsoft.com/office/drawing/2014/main" id="{044CDF58-C978-F119-6EB8-C11F7395937A}"/>
              </a:ext>
            </a:extLst>
          </p:cNvPr>
          <p:cNvSpPr>
            <a:spLocks noChangeShapeType="1"/>
          </p:cNvSpPr>
          <p:nvPr userDrawn="1"/>
        </p:nvSpPr>
        <p:spPr bwMode="auto">
          <a:xfrm>
            <a:off x="609600" y="6248400"/>
            <a:ext cx="8686800" cy="0"/>
          </a:xfrm>
          <a:prstGeom prst="line">
            <a:avLst/>
          </a:prstGeom>
          <a:noFill/>
          <a:ln w="3175">
            <a:solidFill>
              <a:srgbClr val="5C697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32" name="Text Box 54">
            <a:extLst>
              <a:ext uri="{FF2B5EF4-FFF2-40B4-BE49-F238E27FC236}">
                <a16:creationId xmlns:a16="http://schemas.microsoft.com/office/drawing/2014/main" id="{4CAD5A1B-CB76-56D6-292E-C864151DA633}"/>
              </a:ext>
            </a:extLst>
          </p:cNvPr>
          <p:cNvSpPr txBox="1">
            <a:spLocks noChangeArrowheads="1"/>
          </p:cNvSpPr>
          <p:nvPr userDrawn="1"/>
        </p:nvSpPr>
        <p:spPr bwMode="auto">
          <a:xfrm>
            <a:off x="3728865" y="725489"/>
            <a:ext cx="5648499" cy="601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defRPr>
                <a:solidFill>
                  <a:schemeClr val="tx1"/>
                </a:solidFill>
                <a:latin typeface="Arial" charset="0"/>
                <a:ea typeface="ＭＳ Ｐゴシック" pitchFamily="34" charset="-128"/>
              </a:defRPr>
            </a:lvl9pPr>
          </a:lstStyle>
          <a:p>
            <a:pPr algn="r">
              <a:spcBef>
                <a:spcPct val="0"/>
              </a:spcBef>
              <a:defRPr/>
            </a:pPr>
            <a:r>
              <a:rPr lang="de-DE" sz="1200" dirty="0">
                <a:solidFill>
                  <a:schemeClr val="tx1">
                    <a:lumMod val="65000"/>
                    <a:lumOff val="35000"/>
                  </a:schemeClr>
                </a:solidFill>
              </a:rPr>
              <a:t>Zwischenpräsentation AI Lab  | 15.07.2025</a:t>
            </a:r>
            <a:br>
              <a:rPr lang="de-DE" sz="1200" dirty="0">
                <a:solidFill>
                  <a:schemeClr val="tx1">
                    <a:lumMod val="65000"/>
                    <a:lumOff val="35000"/>
                  </a:schemeClr>
                </a:solidFill>
              </a:rPr>
            </a:br>
            <a:r>
              <a:rPr lang="de-DE" sz="1200" dirty="0">
                <a:solidFill>
                  <a:schemeClr val="tx1">
                    <a:lumMod val="65000"/>
                    <a:lumOff val="35000"/>
                  </a:schemeClr>
                </a:solidFill>
              </a:rPr>
              <a:t>Julian Erath, John Torres &amp; Jimi Kim</a:t>
            </a:r>
          </a:p>
          <a:p>
            <a:pPr algn="r">
              <a:spcBef>
                <a:spcPct val="0"/>
              </a:spcBef>
              <a:defRPr/>
            </a:pPr>
            <a:endParaRPr lang="de-DE" sz="1200" dirty="0">
              <a:solidFill>
                <a:schemeClr val="tx1">
                  <a:lumMod val="65000"/>
                  <a:lumOff val="35000"/>
                </a:schemeClr>
              </a:solidFill>
            </a:endParaRPr>
          </a:p>
        </p:txBody>
      </p:sp>
      <p:sp>
        <p:nvSpPr>
          <p:cNvPr id="1033" name="Rectangle 56">
            <a:extLst>
              <a:ext uri="{FF2B5EF4-FFF2-40B4-BE49-F238E27FC236}">
                <a16:creationId xmlns:a16="http://schemas.microsoft.com/office/drawing/2014/main" id="{C80C33BD-EDFC-7CE3-9E3D-37F54F542E4C}"/>
              </a:ext>
            </a:extLst>
          </p:cNvPr>
          <p:cNvSpPr>
            <a:spLocks noGrp="1" noChangeArrowheads="1"/>
          </p:cNvSpPr>
          <p:nvPr>
            <p:ph type="body" idx="1"/>
          </p:nvPr>
        </p:nvSpPr>
        <p:spPr bwMode="auto">
          <a:xfrm>
            <a:off x="762000" y="1556793"/>
            <a:ext cx="8534400" cy="4539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pic>
        <p:nvPicPr>
          <p:cNvPr id="3" name="Picture 2" descr="Hochschule der Medien Stuttgart – Wikipedia">
            <a:extLst>
              <a:ext uri="{FF2B5EF4-FFF2-40B4-BE49-F238E27FC236}">
                <a16:creationId xmlns:a16="http://schemas.microsoft.com/office/drawing/2014/main" id="{26C89A9F-5F0D-F72D-6A99-86268C4CD74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28464" y="116632"/>
            <a:ext cx="1147502" cy="105562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p:txStyles>
    <p:titleStyle>
      <a:lvl1pPr algn="l" defTabSz="912813" rtl="0" eaLnBrk="0" fontAlgn="base" hangingPunct="0">
        <a:spcBef>
          <a:spcPct val="0"/>
        </a:spcBef>
        <a:spcAft>
          <a:spcPct val="0"/>
        </a:spcAft>
        <a:defRPr sz="2200">
          <a:solidFill>
            <a:srgbClr val="E2001A"/>
          </a:solidFill>
          <a:latin typeface="+mj-lt"/>
          <a:ea typeface="+mj-ea"/>
          <a:cs typeface="+mj-cs"/>
        </a:defRPr>
      </a:lvl1pPr>
      <a:lvl2pPr algn="l" defTabSz="912813" rtl="0" eaLnBrk="0" fontAlgn="base" hangingPunct="0">
        <a:spcBef>
          <a:spcPct val="0"/>
        </a:spcBef>
        <a:spcAft>
          <a:spcPct val="0"/>
        </a:spcAft>
        <a:defRPr sz="2200">
          <a:solidFill>
            <a:srgbClr val="E2001A"/>
          </a:solidFill>
          <a:latin typeface="Arial" charset="0"/>
          <a:ea typeface="ＭＳ Ｐゴシック" pitchFamily="34" charset="-128"/>
        </a:defRPr>
      </a:lvl2pPr>
      <a:lvl3pPr algn="l" defTabSz="912813" rtl="0" eaLnBrk="0" fontAlgn="base" hangingPunct="0">
        <a:spcBef>
          <a:spcPct val="0"/>
        </a:spcBef>
        <a:spcAft>
          <a:spcPct val="0"/>
        </a:spcAft>
        <a:defRPr sz="2200">
          <a:solidFill>
            <a:srgbClr val="E2001A"/>
          </a:solidFill>
          <a:latin typeface="Arial" charset="0"/>
          <a:ea typeface="ＭＳ Ｐゴシック" pitchFamily="34" charset="-128"/>
        </a:defRPr>
      </a:lvl3pPr>
      <a:lvl4pPr algn="l" defTabSz="912813" rtl="0" eaLnBrk="0" fontAlgn="base" hangingPunct="0">
        <a:spcBef>
          <a:spcPct val="0"/>
        </a:spcBef>
        <a:spcAft>
          <a:spcPct val="0"/>
        </a:spcAft>
        <a:defRPr sz="2200">
          <a:solidFill>
            <a:srgbClr val="E2001A"/>
          </a:solidFill>
          <a:latin typeface="Arial" charset="0"/>
          <a:ea typeface="ＭＳ Ｐゴシック" pitchFamily="34" charset="-128"/>
        </a:defRPr>
      </a:lvl4pPr>
      <a:lvl5pPr algn="l" defTabSz="912813" rtl="0" eaLnBrk="0" fontAlgn="base" hangingPunct="0">
        <a:spcBef>
          <a:spcPct val="0"/>
        </a:spcBef>
        <a:spcAft>
          <a:spcPct val="0"/>
        </a:spcAft>
        <a:defRPr sz="2200">
          <a:solidFill>
            <a:srgbClr val="E2001A"/>
          </a:solidFill>
          <a:latin typeface="Arial" charset="0"/>
          <a:ea typeface="ＭＳ Ｐゴシック" pitchFamily="34" charset="-128"/>
        </a:defRPr>
      </a:lvl5pPr>
      <a:lvl6pPr marL="457200" algn="l" defTabSz="912813" rtl="0" fontAlgn="base">
        <a:spcBef>
          <a:spcPct val="0"/>
        </a:spcBef>
        <a:spcAft>
          <a:spcPct val="0"/>
        </a:spcAft>
        <a:defRPr sz="2200">
          <a:solidFill>
            <a:srgbClr val="E2001A"/>
          </a:solidFill>
          <a:latin typeface="Arial" charset="0"/>
          <a:ea typeface="ＭＳ Ｐゴシック" pitchFamily="34" charset="-128"/>
        </a:defRPr>
      </a:lvl6pPr>
      <a:lvl7pPr marL="914400" algn="l" defTabSz="912813" rtl="0" fontAlgn="base">
        <a:spcBef>
          <a:spcPct val="0"/>
        </a:spcBef>
        <a:spcAft>
          <a:spcPct val="0"/>
        </a:spcAft>
        <a:defRPr sz="2200">
          <a:solidFill>
            <a:srgbClr val="E2001A"/>
          </a:solidFill>
          <a:latin typeface="Arial" charset="0"/>
          <a:ea typeface="ＭＳ Ｐゴシック" pitchFamily="34" charset="-128"/>
        </a:defRPr>
      </a:lvl7pPr>
      <a:lvl8pPr marL="1371600" algn="l" defTabSz="912813" rtl="0" fontAlgn="base">
        <a:spcBef>
          <a:spcPct val="0"/>
        </a:spcBef>
        <a:spcAft>
          <a:spcPct val="0"/>
        </a:spcAft>
        <a:defRPr sz="2200">
          <a:solidFill>
            <a:srgbClr val="E2001A"/>
          </a:solidFill>
          <a:latin typeface="Arial" charset="0"/>
          <a:ea typeface="ＭＳ Ｐゴシック" pitchFamily="34" charset="-128"/>
        </a:defRPr>
      </a:lvl8pPr>
      <a:lvl9pPr marL="1828800" algn="l" defTabSz="912813" rtl="0" fontAlgn="base">
        <a:spcBef>
          <a:spcPct val="0"/>
        </a:spcBef>
        <a:spcAft>
          <a:spcPct val="0"/>
        </a:spcAft>
        <a:defRPr sz="2200">
          <a:solidFill>
            <a:srgbClr val="E2001A"/>
          </a:solidFill>
          <a:latin typeface="Arial" charset="0"/>
          <a:ea typeface="ＭＳ Ｐゴシック" pitchFamily="34" charset="-128"/>
        </a:defRPr>
      </a:lvl9pPr>
    </p:titleStyle>
    <p:bodyStyle>
      <a:lvl1pPr marL="342900" indent="-342900" algn="l" defTabSz="912813" rtl="0" eaLnBrk="0" fontAlgn="base" hangingPunct="0">
        <a:spcBef>
          <a:spcPct val="20000"/>
        </a:spcBef>
        <a:spcAft>
          <a:spcPct val="0"/>
        </a:spcAft>
        <a:defRPr>
          <a:solidFill>
            <a:srgbClr val="5C6971"/>
          </a:solidFill>
          <a:latin typeface="+mn-lt"/>
          <a:ea typeface="+mn-ea"/>
          <a:cs typeface="+mn-cs"/>
        </a:defRPr>
      </a:lvl1pPr>
      <a:lvl2pPr marL="741363" indent="-284163" algn="l" defTabSz="912813" rtl="0" eaLnBrk="0" fontAlgn="base" hangingPunct="0">
        <a:spcBef>
          <a:spcPct val="20000"/>
        </a:spcBef>
        <a:spcAft>
          <a:spcPct val="0"/>
        </a:spcAft>
        <a:buChar char="–"/>
        <a:defRPr>
          <a:solidFill>
            <a:schemeClr val="tx1"/>
          </a:solidFill>
          <a:latin typeface="+mn-lt"/>
          <a:ea typeface="+mn-ea"/>
        </a:defRPr>
      </a:lvl2pPr>
      <a:lvl3pPr marL="1143000" indent="-230188" algn="l" defTabSz="912813" rtl="0" eaLnBrk="0" fontAlgn="base" hangingPunct="0">
        <a:spcBef>
          <a:spcPct val="20000"/>
        </a:spcBef>
        <a:spcAft>
          <a:spcPct val="0"/>
        </a:spcAft>
        <a:buChar char="•"/>
        <a:defRPr>
          <a:solidFill>
            <a:schemeClr val="tx1"/>
          </a:solidFill>
          <a:latin typeface="+mn-lt"/>
          <a:ea typeface="+mn-ea"/>
        </a:defRPr>
      </a:lvl3pPr>
      <a:lvl4pPr marL="1562100" indent="-228600" algn="l" defTabSz="912813" rtl="0" eaLnBrk="0" fontAlgn="base" hangingPunct="0">
        <a:spcBef>
          <a:spcPct val="20000"/>
        </a:spcBef>
        <a:spcAft>
          <a:spcPct val="0"/>
        </a:spcAft>
        <a:buChar char="–"/>
        <a:defRPr>
          <a:solidFill>
            <a:schemeClr val="tx1"/>
          </a:solidFill>
          <a:latin typeface="+mn-lt"/>
          <a:ea typeface="+mn-ea"/>
        </a:defRPr>
      </a:lvl4pPr>
      <a:lvl5pPr marL="1981200" indent="-228600" algn="l" defTabSz="912813" rtl="0" eaLnBrk="0" fontAlgn="base" hangingPunct="0">
        <a:spcBef>
          <a:spcPct val="20000"/>
        </a:spcBef>
        <a:spcAft>
          <a:spcPct val="0"/>
        </a:spcAft>
        <a:buChar char="»"/>
        <a:defRPr>
          <a:solidFill>
            <a:schemeClr val="tx1"/>
          </a:solidFill>
          <a:latin typeface="+mn-lt"/>
          <a:ea typeface="+mn-ea"/>
        </a:defRPr>
      </a:lvl5pPr>
      <a:lvl6pPr marL="2438400" indent="-228600" algn="l" defTabSz="912813" rtl="0" fontAlgn="base">
        <a:spcBef>
          <a:spcPct val="20000"/>
        </a:spcBef>
        <a:spcAft>
          <a:spcPct val="0"/>
        </a:spcAft>
        <a:buChar char="»"/>
        <a:defRPr>
          <a:solidFill>
            <a:schemeClr val="tx1"/>
          </a:solidFill>
          <a:latin typeface="+mn-lt"/>
          <a:ea typeface="+mn-ea"/>
        </a:defRPr>
      </a:lvl6pPr>
      <a:lvl7pPr marL="2895600" indent="-228600" algn="l" defTabSz="912813" rtl="0" fontAlgn="base">
        <a:spcBef>
          <a:spcPct val="20000"/>
        </a:spcBef>
        <a:spcAft>
          <a:spcPct val="0"/>
        </a:spcAft>
        <a:buChar char="»"/>
        <a:defRPr>
          <a:solidFill>
            <a:schemeClr val="tx1"/>
          </a:solidFill>
          <a:latin typeface="+mn-lt"/>
          <a:ea typeface="+mn-ea"/>
        </a:defRPr>
      </a:lvl7pPr>
      <a:lvl8pPr marL="3352800" indent="-228600" algn="l" defTabSz="912813" rtl="0" fontAlgn="base">
        <a:spcBef>
          <a:spcPct val="20000"/>
        </a:spcBef>
        <a:spcAft>
          <a:spcPct val="0"/>
        </a:spcAft>
        <a:buChar char="»"/>
        <a:defRPr>
          <a:solidFill>
            <a:schemeClr val="tx1"/>
          </a:solidFill>
          <a:latin typeface="+mn-lt"/>
          <a:ea typeface="+mn-ea"/>
        </a:defRPr>
      </a:lvl8pPr>
      <a:lvl9pPr marL="3810000" indent="-228600" algn="l" defTabSz="912813" rtl="0" fontAlgn="base">
        <a:spcBef>
          <a:spcPct val="20000"/>
        </a:spcBef>
        <a:spcAft>
          <a:spcPct val="0"/>
        </a:spcAft>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40.png"/><Relationship Id="rId26" Type="http://schemas.openxmlformats.org/officeDocument/2006/relationships/image" Target="../media/image48.svg"/><Relationship Id="rId3" Type="http://schemas.openxmlformats.org/officeDocument/2006/relationships/diagramData" Target="../diagrams/data3.xml"/><Relationship Id="rId21" Type="http://schemas.openxmlformats.org/officeDocument/2006/relationships/image" Target="../media/image43.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image" Target="../media/image47.png"/><Relationship Id="rId2" Type="http://schemas.openxmlformats.org/officeDocument/2006/relationships/notesSlide" Target="../notesSlides/notesSlide7.xml"/><Relationship Id="rId16" Type="http://schemas.openxmlformats.org/officeDocument/2006/relationships/diagramColors" Target="../diagrams/colors5.xml"/><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image" Target="../media/image46.svg"/><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45.png"/><Relationship Id="rId10" Type="http://schemas.openxmlformats.org/officeDocument/2006/relationships/diagramQuickStyle" Target="../diagrams/quickStyle4.xml"/><Relationship Id="rId19" Type="http://schemas.openxmlformats.org/officeDocument/2006/relationships/image" Target="../media/image4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2.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igma.com/proto/feCiKoTvztJkylehQIDF1f/Streamlit-Design-System--Community-?node-id=4303-27880&amp;p=f&amp;t=jZ1FKS7cY4AZBcKX-0&amp;scaling=min-zoom&amp;content-scaling=fixed&amp;page-id=4303%3A27879"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arxiv.org/pdf/2502.07401" TargetMode="External"/><Relationship Id="rId3" Type="http://schemas.openxmlformats.org/officeDocument/2006/relationships/hyperlink" Target="https://research.tue.nl/files/319272882/Bink_J.pdf" TargetMode="External"/><Relationship Id="rId7" Type="http://schemas.openxmlformats.org/officeDocument/2006/relationships/hyperlink" Target="https://link.springer.com/content/pdf/10.1007/s00170-024-13492-0.pdf" TargetMode="External"/><Relationship Id="rId2" Type="http://schemas.openxmlformats.org/officeDocument/2006/relationships/hyperlink" Target="http://arno.uvt.nl/show.cgi?fid=182719" TargetMode="External"/><Relationship Id="rId1" Type="http://schemas.openxmlformats.org/officeDocument/2006/relationships/slideLayout" Target="../slideLayouts/slideLayout2.xml"/><Relationship Id="rId6" Type="http://schemas.openxmlformats.org/officeDocument/2006/relationships/hyperlink" Target="https://arxiv.org/pdf/2306.17278" TargetMode="External"/><Relationship Id="rId5" Type="http://schemas.openxmlformats.org/officeDocument/2006/relationships/hyperlink" Target="https://www.mdpi.com/2227-7102/15/1/28" TargetMode="External"/><Relationship Id="rId10" Type="http://schemas.openxmlformats.org/officeDocument/2006/relationships/hyperlink" Target="https://link.springer.com/content/pdf/10.1140/epjqt/s40507-025-00310-z.pdf" TargetMode="External"/><Relationship Id="rId4" Type="http://schemas.openxmlformats.org/officeDocument/2006/relationships/hyperlink" Target="https://www.researchgate.net/publication/382143399_From_Chalkboards_to_Chatbots_The_Role_of_Generative_AI_in_Education" TargetMode="External"/><Relationship Id="rId9" Type="http://schemas.openxmlformats.org/officeDocument/2006/relationships/hyperlink" Target="https://arxiv.org/pdf/2302.1091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jpeg"/><Relationship Id="rId17" Type="http://schemas.openxmlformats.org/officeDocument/2006/relationships/image" Target="../media/image32.jpeg"/><Relationship Id="rId2" Type="http://schemas.openxmlformats.org/officeDocument/2006/relationships/notesSlide" Target="../notesSlides/notesSlide4.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9C1D2EF3-A3A3-5EC7-0214-902E87FEAAC2}"/>
              </a:ext>
            </a:extLst>
          </p:cNvPr>
          <p:cNvSpPr>
            <a:spLocks noGrp="1" noChangeArrowheads="1"/>
          </p:cNvSpPr>
          <p:nvPr>
            <p:ph type="ctrTitle"/>
          </p:nvPr>
        </p:nvSpPr>
        <p:spPr>
          <a:xfrm>
            <a:off x="500633" y="1458714"/>
            <a:ext cx="8904734" cy="1974825"/>
          </a:xfrm>
        </p:spPr>
        <p:txBody>
          <a:bodyPr/>
          <a:lstStyle/>
          <a:p>
            <a:pPr algn="ctr" eaLnBrk="1" hangingPunct="1"/>
            <a:r>
              <a:rPr lang="de-DE" altLang="de-DE" sz="3200" dirty="0"/>
              <a:t>Zwischenpräsentation </a:t>
            </a:r>
            <a:br>
              <a:rPr lang="de-DE" altLang="de-DE" sz="3200" dirty="0"/>
            </a:br>
            <a:r>
              <a:rPr lang="de-DE" altLang="de-DE" sz="3200" dirty="0"/>
              <a:t>AI Lab</a:t>
            </a:r>
            <a:br>
              <a:rPr lang="de-DE" altLang="de-DE" sz="3200" dirty="0"/>
            </a:br>
            <a:r>
              <a:rPr lang="de-DE" altLang="de-DE" sz="2000" i="1" dirty="0" err="1"/>
              <a:t>Advanced</a:t>
            </a:r>
            <a:r>
              <a:rPr lang="de-DE" altLang="de-DE" sz="2000" i="1" dirty="0"/>
              <a:t> Data </a:t>
            </a:r>
            <a:r>
              <a:rPr lang="de-DE" altLang="de-DE" sz="2000" i="1" dirty="0" err="1"/>
              <a:t>Visualisation</a:t>
            </a:r>
            <a:r>
              <a:rPr lang="de-DE" altLang="de-DE" sz="2000" i="1" dirty="0"/>
              <a:t> Agent</a:t>
            </a:r>
          </a:p>
        </p:txBody>
      </p:sp>
      <p:sp>
        <p:nvSpPr>
          <p:cNvPr id="3075" name="Rectangle 5">
            <a:extLst>
              <a:ext uri="{FF2B5EF4-FFF2-40B4-BE49-F238E27FC236}">
                <a16:creationId xmlns:a16="http://schemas.microsoft.com/office/drawing/2014/main" id="{15E85A5B-A082-791F-B6A0-7F92836DA51E}"/>
              </a:ext>
            </a:extLst>
          </p:cNvPr>
          <p:cNvSpPr>
            <a:spLocks noGrp="1" noChangeArrowheads="1"/>
          </p:cNvSpPr>
          <p:nvPr>
            <p:ph type="subTitle" idx="1"/>
          </p:nvPr>
        </p:nvSpPr>
        <p:spPr>
          <a:xfrm>
            <a:off x="416495" y="3717032"/>
            <a:ext cx="8988871" cy="1008062"/>
          </a:xfrm>
        </p:spPr>
        <p:txBody>
          <a:bodyPr/>
          <a:lstStyle/>
          <a:p>
            <a:pPr algn="ctr" eaLnBrk="1" hangingPunct="1"/>
            <a:r>
              <a:rPr lang="de-DE" altLang="de-DE" dirty="0"/>
              <a:t>Data Science | 16.07.2025 | </a:t>
            </a:r>
            <a:r>
              <a:rPr lang="de-DE" altLang="de-DE" dirty="0" err="1"/>
              <a:t>Lecturer</a:t>
            </a:r>
            <a:r>
              <a:rPr lang="de-DE" altLang="de-DE" dirty="0"/>
              <a:t>: Prof. Dr. David Klotz</a:t>
            </a:r>
          </a:p>
          <a:p>
            <a:pPr algn="ctr" eaLnBrk="1" hangingPunct="1"/>
            <a:r>
              <a:rPr lang="de-DE" altLang="de-DE" dirty="0"/>
              <a:t>Julian Erath, John Torres, Jimi Kim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7013-7B33-FE9B-01D2-5C13A1D0427C}"/>
              </a:ext>
            </a:extLst>
          </p:cNvPr>
          <p:cNvSpPr>
            <a:spLocks noGrp="1"/>
          </p:cNvSpPr>
          <p:nvPr>
            <p:ph type="title"/>
          </p:nvPr>
        </p:nvSpPr>
        <p:spPr>
          <a:xfrm>
            <a:off x="1404406" y="-129389"/>
            <a:ext cx="8534400" cy="838200"/>
          </a:xfrm>
        </p:spPr>
        <p:txBody>
          <a:bodyPr/>
          <a:lstStyle/>
          <a:p>
            <a:r>
              <a:rPr lang="en-GB" dirty="0" err="1"/>
              <a:t>Geplantes</a:t>
            </a:r>
            <a:r>
              <a:rPr lang="en-GB" dirty="0"/>
              <a:t> </a:t>
            </a:r>
            <a:r>
              <a:rPr lang="en-GB" dirty="0" err="1"/>
              <a:t>Vorgehen</a:t>
            </a:r>
            <a:endParaRPr lang="de-DE" dirty="0"/>
          </a:p>
        </p:txBody>
      </p:sp>
      <p:sp>
        <p:nvSpPr>
          <p:cNvPr id="4" name="Date Placeholder 3">
            <a:extLst>
              <a:ext uri="{FF2B5EF4-FFF2-40B4-BE49-F238E27FC236}">
                <a16:creationId xmlns:a16="http://schemas.microsoft.com/office/drawing/2014/main" id="{0B6AA9B5-5700-6C7E-4362-BB99C624D17B}"/>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a:p>
        </p:txBody>
      </p:sp>
      <p:graphicFrame>
        <p:nvGraphicFramePr>
          <p:cNvPr id="16" name="Diagram 15">
            <a:extLst>
              <a:ext uri="{FF2B5EF4-FFF2-40B4-BE49-F238E27FC236}">
                <a16:creationId xmlns:a16="http://schemas.microsoft.com/office/drawing/2014/main" id="{0D1C46E8-64CC-D8CE-F881-72AEA5702A26}"/>
              </a:ext>
            </a:extLst>
          </p:cNvPr>
          <p:cNvGraphicFramePr/>
          <p:nvPr>
            <p:extLst>
              <p:ext uri="{D42A27DB-BD31-4B8C-83A1-F6EECF244321}">
                <p14:modId xmlns:p14="http://schemas.microsoft.com/office/powerpoint/2010/main" val="1547095463"/>
              </p:ext>
            </p:extLst>
          </p:nvPr>
        </p:nvGraphicFramePr>
        <p:xfrm>
          <a:off x="1500537" y="980729"/>
          <a:ext cx="4411111" cy="2076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DAFBFEB-0455-AD3B-10F9-7FDB4E9AD92B}"/>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10</a:t>
            </a:fld>
            <a:endParaRPr lang="de-DE" altLang="de-DE"/>
          </a:p>
        </p:txBody>
      </p:sp>
      <p:sp>
        <p:nvSpPr>
          <p:cNvPr id="29" name="TextBox 28">
            <a:extLst>
              <a:ext uri="{FF2B5EF4-FFF2-40B4-BE49-F238E27FC236}">
                <a16:creationId xmlns:a16="http://schemas.microsoft.com/office/drawing/2014/main" id="{D8B13560-3FF3-1817-402C-094AE7BDAB45}"/>
              </a:ext>
            </a:extLst>
          </p:cNvPr>
          <p:cNvSpPr txBox="1"/>
          <p:nvPr/>
        </p:nvSpPr>
        <p:spPr>
          <a:xfrm>
            <a:off x="0" y="6297612"/>
            <a:ext cx="8697416" cy="1908215"/>
          </a:xfrm>
          <a:prstGeom prst="rect">
            <a:avLst/>
          </a:prstGeom>
          <a:noFill/>
        </p:spPr>
        <p:txBody>
          <a:bodyPr wrap="square" numCol="4" rtlCol="0">
            <a:spAutoFit/>
          </a:bodyPr>
          <a:lstStyle/>
          <a:p>
            <a:r>
              <a:rPr lang="en-US" sz="1000" dirty="0" err="1"/>
              <a:t>Angelici</a:t>
            </a:r>
            <a:r>
              <a:rPr lang="en-US" sz="1000" dirty="0"/>
              <a:t>, P. (2024). </a:t>
            </a:r>
          </a:p>
          <a:p>
            <a:r>
              <a:rPr lang="en-US" sz="1000" dirty="0" err="1"/>
              <a:t>Daqqah</a:t>
            </a:r>
            <a:r>
              <a:rPr lang="en-US" sz="1000" dirty="0"/>
              <a:t>, B. H. (2024). </a:t>
            </a:r>
          </a:p>
          <a:p>
            <a:r>
              <a:rPr lang="en-US" sz="1000" dirty="0"/>
              <a:t>Vangeli, M. (2024). </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Patil, D. (2024).</a:t>
            </a:r>
            <a:br>
              <a:rPr lang="en-US" sz="1000" dirty="0"/>
            </a:br>
            <a:r>
              <a:rPr lang="en-US" sz="1000" dirty="0" err="1"/>
              <a:t>Livathinos</a:t>
            </a:r>
            <a:r>
              <a:rPr lang="en-US" sz="1000" dirty="0"/>
              <a:t>, N., Auer, C., Lysak, M., &amp; Nassar, A. (2025).</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Borek, C. (2024). </a:t>
            </a:r>
            <a:br>
              <a:rPr lang="en-US" sz="1000" dirty="0"/>
            </a:br>
            <a:r>
              <a:rPr lang="en-US" sz="1000" dirty="0" err="1"/>
              <a:t>Elizarov</a:t>
            </a:r>
            <a:r>
              <a:rPr lang="en-US" sz="1000" dirty="0"/>
              <a:t>, O. (2024). </a:t>
            </a:r>
            <a:br>
              <a:rPr lang="en-US" sz="1000" dirty="0"/>
            </a:br>
            <a:r>
              <a:rPr lang="en-US" sz="1000" dirty="0" err="1"/>
              <a:t>Mokeddem</a:t>
            </a:r>
            <a:r>
              <a:rPr lang="en-US" sz="1000" dirty="0"/>
              <a:t>, S. (2024). </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Zimmermann, L., &amp; Rohrer, F. (2024).</a:t>
            </a:r>
            <a:br>
              <a:rPr lang="en-US" sz="1000" dirty="0"/>
            </a:br>
            <a:r>
              <a:rPr lang="en-US" sz="1000" dirty="0"/>
              <a:t>Isachenko, T., &amp; Bhuiyan, S. (2024).</a:t>
            </a:r>
          </a:p>
          <a:p>
            <a:r>
              <a:rPr lang="en-US" sz="1000" dirty="0"/>
              <a:t>Kristoffersson, L. (2024</a:t>
            </a:r>
          </a:p>
        </p:txBody>
      </p:sp>
      <p:grpSp>
        <p:nvGrpSpPr>
          <p:cNvPr id="22" name="Group 21">
            <a:extLst>
              <a:ext uri="{FF2B5EF4-FFF2-40B4-BE49-F238E27FC236}">
                <a16:creationId xmlns:a16="http://schemas.microsoft.com/office/drawing/2014/main" id="{59088B7E-234F-25E9-5C27-931D41160960}"/>
              </a:ext>
            </a:extLst>
          </p:cNvPr>
          <p:cNvGrpSpPr/>
          <p:nvPr/>
        </p:nvGrpSpPr>
        <p:grpSpPr>
          <a:xfrm>
            <a:off x="241220" y="3122103"/>
            <a:ext cx="1300995" cy="1651301"/>
            <a:chOff x="344492" y="2699988"/>
            <a:chExt cx="1318696" cy="1760735"/>
          </a:xfrm>
        </p:grpSpPr>
        <p:sp>
          <p:nvSpPr>
            <p:cNvPr id="23" name="Rounded Rectangle 22">
              <a:extLst>
                <a:ext uri="{FF2B5EF4-FFF2-40B4-BE49-F238E27FC236}">
                  <a16:creationId xmlns:a16="http://schemas.microsoft.com/office/drawing/2014/main" id="{2AD3254F-CF98-9976-8A59-C08FC3F02091}"/>
                </a:ext>
              </a:extLst>
            </p:cNvPr>
            <p:cNvSpPr/>
            <p:nvPr/>
          </p:nvSpPr>
          <p:spPr>
            <a:xfrm>
              <a:off x="344492" y="2699988"/>
              <a:ext cx="1318696" cy="176073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a:p>
          </p:txBody>
        </p:sp>
        <p:sp>
          <p:nvSpPr>
            <p:cNvPr id="24" name="Rounded Rectangle 4">
              <a:extLst>
                <a:ext uri="{FF2B5EF4-FFF2-40B4-BE49-F238E27FC236}">
                  <a16:creationId xmlns:a16="http://schemas.microsoft.com/office/drawing/2014/main" id="{1B25944C-35B8-38E5-566E-45DAF6C82F0C}"/>
                </a:ext>
              </a:extLst>
            </p:cNvPr>
            <p:cNvSpPr txBox="1"/>
            <p:nvPr/>
          </p:nvSpPr>
          <p:spPr>
            <a:xfrm>
              <a:off x="383115" y="2738611"/>
              <a:ext cx="1241450" cy="16834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000" kern="1200" dirty="0" err="1"/>
                <a:t>Planungsphase</a:t>
              </a:r>
              <a:endParaRPr lang="en-GB" sz="1000" kern="1200" dirty="0"/>
            </a:p>
            <a:p>
              <a:pPr marL="114300" lvl="1" indent="-114300" algn="l" defTabSz="533400">
                <a:lnSpc>
                  <a:spcPct val="90000"/>
                </a:lnSpc>
                <a:spcBef>
                  <a:spcPct val="0"/>
                </a:spcBef>
                <a:spcAft>
                  <a:spcPct val="15000"/>
                </a:spcAft>
                <a:buChar char="•"/>
              </a:pPr>
              <a:r>
                <a:rPr lang="en-GB" sz="800" kern="1200" dirty="0" err="1"/>
                <a:t>Anforderungsanalyse</a:t>
              </a:r>
              <a:endParaRPr lang="en-GB" sz="800" kern="1200" dirty="0"/>
            </a:p>
            <a:p>
              <a:pPr marL="114300" lvl="1" indent="-114300" algn="l" defTabSz="533400">
                <a:lnSpc>
                  <a:spcPct val="90000"/>
                </a:lnSpc>
                <a:spcBef>
                  <a:spcPct val="0"/>
                </a:spcBef>
                <a:spcAft>
                  <a:spcPct val="15000"/>
                </a:spcAft>
                <a:buChar char="•"/>
              </a:pPr>
              <a:r>
                <a:rPr lang="en-GB" sz="800" kern="1200" dirty="0" err="1"/>
                <a:t>Aufgaben</a:t>
              </a:r>
              <a:r>
                <a:rPr lang="en-GB" sz="800" kern="1200" dirty="0"/>
                <a:t> </a:t>
              </a:r>
              <a:r>
                <a:rPr lang="en-GB" sz="800" kern="1200" dirty="0" err="1"/>
                <a:t>identifizieren</a:t>
              </a:r>
              <a:r>
                <a:rPr lang="en-GB" sz="800" kern="1200" dirty="0"/>
                <a:t> und </a:t>
              </a:r>
              <a:r>
                <a:rPr lang="en-GB" sz="800" kern="1200" dirty="0" err="1"/>
                <a:t>verteilen</a:t>
              </a:r>
              <a:endParaRPr lang="en-GB" sz="800" kern="1200" dirty="0"/>
            </a:p>
            <a:p>
              <a:pPr marL="114300" lvl="1" indent="-114300" algn="l" defTabSz="533400">
                <a:lnSpc>
                  <a:spcPct val="90000"/>
                </a:lnSpc>
                <a:spcBef>
                  <a:spcPct val="0"/>
                </a:spcBef>
                <a:spcAft>
                  <a:spcPct val="15000"/>
                </a:spcAft>
                <a:buChar char="•"/>
              </a:pPr>
              <a:r>
                <a:rPr lang="en-GB" sz="800" kern="1200" dirty="0" err="1"/>
                <a:t>Festlegen</a:t>
              </a:r>
              <a:r>
                <a:rPr lang="en-GB" sz="800" kern="1200" dirty="0"/>
                <a:t> der </a:t>
              </a:r>
              <a:r>
                <a:rPr lang="en-GB" sz="800" kern="1200" dirty="0" err="1"/>
                <a:t>Ziele</a:t>
              </a:r>
              <a:r>
                <a:rPr lang="en-GB" sz="800" kern="1200" dirty="0"/>
                <a:t> und </a:t>
              </a:r>
              <a:r>
                <a:rPr lang="en-GB" sz="800" kern="1200" dirty="0" err="1"/>
                <a:t>Funktionen</a:t>
              </a:r>
              <a:endParaRPr lang="en-GB" sz="800" kern="1200" dirty="0"/>
            </a:p>
            <a:p>
              <a:pPr marL="114300" lvl="1" indent="-114300" algn="l" defTabSz="533400">
                <a:lnSpc>
                  <a:spcPct val="90000"/>
                </a:lnSpc>
                <a:spcBef>
                  <a:spcPct val="0"/>
                </a:spcBef>
                <a:spcAft>
                  <a:spcPct val="15000"/>
                </a:spcAft>
                <a:buChar char="•"/>
              </a:pPr>
              <a:r>
                <a:rPr lang="en-GB" sz="800" kern="1200" dirty="0" err="1"/>
                <a:t>Festlegung</a:t>
              </a:r>
              <a:r>
                <a:rPr lang="en-GB" sz="800" kern="1200" dirty="0"/>
                <a:t> des Scopes</a:t>
              </a:r>
            </a:p>
            <a:p>
              <a:pPr marL="114300" lvl="1" indent="-114300" algn="l" defTabSz="533400">
                <a:lnSpc>
                  <a:spcPct val="90000"/>
                </a:lnSpc>
                <a:spcBef>
                  <a:spcPct val="0"/>
                </a:spcBef>
                <a:spcAft>
                  <a:spcPct val="15000"/>
                </a:spcAft>
                <a:buChar char="•"/>
              </a:pPr>
              <a:r>
                <a:rPr lang="en-GB" sz="800" kern="1200" dirty="0" err="1"/>
                <a:t>Lösungsarchitektur</a:t>
              </a:r>
              <a:endParaRPr lang="en-GB" sz="800" kern="1200" dirty="0"/>
            </a:p>
            <a:p>
              <a:pPr marL="114300" lvl="1" indent="-114300" algn="l" defTabSz="533400">
                <a:lnSpc>
                  <a:spcPct val="90000"/>
                </a:lnSpc>
                <a:spcBef>
                  <a:spcPct val="0"/>
                </a:spcBef>
                <a:spcAft>
                  <a:spcPct val="15000"/>
                </a:spcAft>
                <a:buChar char="•"/>
              </a:pPr>
              <a:r>
                <a:rPr lang="en-GB" sz="800" kern="1200" dirty="0" err="1"/>
                <a:t>Technologieauswahl</a:t>
              </a:r>
              <a:endParaRPr lang="en-GB" sz="800" kern="1200" dirty="0"/>
            </a:p>
            <a:p>
              <a:pPr marL="114300" lvl="1" indent="-114300" algn="l" defTabSz="533400">
                <a:lnSpc>
                  <a:spcPct val="90000"/>
                </a:lnSpc>
                <a:spcBef>
                  <a:spcPct val="0"/>
                </a:spcBef>
                <a:spcAft>
                  <a:spcPct val="15000"/>
                </a:spcAft>
                <a:buChar char="•"/>
              </a:pPr>
              <a:r>
                <a:rPr lang="en-GB" sz="800" kern="1200" dirty="0"/>
                <a:t>UI-</a:t>
              </a:r>
              <a:r>
                <a:rPr lang="en-GB" sz="800" kern="1200" dirty="0" err="1"/>
                <a:t>MockUps</a:t>
              </a:r>
              <a:endParaRPr lang="en-GB" sz="1200" kern="1200" dirty="0"/>
            </a:p>
          </p:txBody>
        </p:sp>
      </p:grpSp>
      <p:graphicFrame>
        <p:nvGraphicFramePr>
          <p:cNvPr id="59" name="Diagram 58">
            <a:extLst>
              <a:ext uri="{FF2B5EF4-FFF2-40B4-BE49-F238E27FC236}">
                <a16:creationId xmlns:a16="http://schemas.microsoft.com/office/drawing/2014/main" id="{4AF20E00-8B38-5DD5-8AA4-3D51F30F0A48}"/>
              </a:ext>
            </a:extLst>
          </p:cNvPr>
          <p:cNvGraphicFramePr/>
          <p:nvPr>
            <p:extLst>
              <p:ext uri="{D42A27DB-BD31-4B8C-83A1-F6EECF244321}">
                <p14:modId xmlns:p14="http://schemas.microsoft.com/office/powerpoint/2010/main" val="2198277028"/>
              </p:ext>
            </p:extLst>
          </p:nvPr>
        </p:nvGraphicFramePr>
        <p:xfrm>
          <a:off x="1974229" y="2958156"/>
          <a:ext cx="4202907" cy="17669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1" name="Diagram 60">
            <a:extLst>
              <a:ext uri="{FF2B5EF4-FFF2-40B4-BE49-F238E27FC236}">
                <a16:creationId xmlns:a16="http://schemas.microsoft.com/office/drawing/2014/main" id="{13EA5B15-E0EB-A407-A678-5CE6DB757A80}"/>
              </a:ext>
            </a:extLst>
          </p:cNvPr>
          <p:cNvGraphicFramePr/>
          <p:nvPr>
            <p:extLst>
              <p:ext uri="{D42A27DB-BD31-4B8C-83A1-F6EECF244321}">
                <p14:modId xmlns:p14="http://schemas.microsoft.com/office/powerpoint/2010/main" val="963981275"/>
              </p:ext>
            </p:extLst>
          </p:nvPr>
        </p:nvGraphicFramePr>
        <p:xfrm>
          <a:off x="2432720" y="4725144"/>
          <a:ext cx="3168352" cy="152420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079" name="Graphic 3078" descr="Blueprint outline">
            <a:extLst>
              <a:ext uri="{FF2B5EF4-FFF2-40B4-BE49-F238E27FC236}">
                <a16:creationId xmlns:a16="http://schemas.microsoft.com/office/drawing/2014/main" id="{9E914FC3-1392-8C91-44F5-944FFDA79CE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172" y="1875118"/>
            <a:ext cx="1374079" cy="1374079"/>
          </a:xfrm>
          <a:prstGeom prst="rect">
            <a:avLst/>
          </a:prstGeom>
        </p:spPr>
      </p:pic>
      <p:grpSp>
        <p:nvGrpSpPr>
          <p:cNvPr id="3080" name="Group 3079">
            <a:extLst>
              <a:ext uri="{FF2B5EF4-FFF2-40B4-BE49-F238E27FC236}">
                <a16:creationId xmlns:a16="http://schemas.microsoft.com/office/drawing/2014/main" id="{E018A6CA-39CC-3A3D-BD34-47CB32AEE0A7}"/>
              </a:ext>
            </a:extLst>
          </p:cNvPr>
          <p:cNvGrpSpPr/>
          <p:nvPr/>
        </p:nvGrpSpPr>
        <p:grpSpPr>
          <a:xfrm rot="18645058">
            <a:off x="1158815" y="1869532"/>
            <a:ext cx="517793" cy="172529"/>
            <a:chOff x="2588368" y="454223"/>
            <a:chExt cx="517793" cy="172529"/>
          </a:xfrm>
        </p:grpSpPr>
        <p:sp>
          <p:nvSpPr>
            <p:cNvPr id="3081" name="Right Arrow 3080">
              <a:extLst>
                <a:ext uri="{FF2B5EF4-FFF2-40B4-BE49-F238E27FC236}">
                  <a16:creationId xmlns:a16="http://schemas.microsoft.com/office/drawing/2014/main" id="{84FBF35D-F288-8761-CC28-D11B4E82275A}"/>
                </a:ext>
              </a:extLst>
            </p:cNvPr>
            <p:cNvSpPr/>
            <p:nvPr/>
          </p:nvSpPr>
          <p:spPr>
            <a:xfrm>
              <a:off x="2588368" y="454223"/>
              <a:ext cx="517793" cy="17252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82" name="Right Arrow 4">
              <a:extLst>
                <a:ext uri="{FF2B5EF4-FFF2-40B4-BE49-F238E27FC236}">
                  <a16:creationId xmlns:a16="http://schemas.microsoft.com/office/drawing/2014/main" id="{10C7D6A7-359E-8561-61DC-27F3E480C57A}"/>
                </a:ext>
              </a:extLst>
            </p:cNvPr>
            <p:cNvSpPr txBox="1"/>
            <p:nvPr/>
          </p:nvSpPr>
          <p:spPr>
            <a:xfrm>
              <a:off x="2588368" y="488729"/>
              <a:ext cx="466034" cy="103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084" name="Group 3083">
            <a:extLst>
              <a:ext uri="{FF2B5EF4-FFF2-40B4-BE49-F238E27FC236}">
                <a16:creationId xmlns:a16="http://schemas.microsoft.com/office/drawing/2014/main" id="{97004BDE-CCB2-7EAC-E195-DCFD8F220A68}"/>
              </a:ext>
            </a:extLst>
          </p:cNvPr>
          <p:cNvGrpSpPr/>
          <p:nvPr/>
        </p:nvGrpSpPr>
        <p:grpSpPr>
          <a:xfrm rot="1906360">
            <a:off x="1462025" y="4990231"/>
            <a:ext cx="927932" cy="205999"/>
            <a:chOff x="2588368" y="454223"/>
            <a:chExt cx="517793" cy="172529"/>
          </a:xfrm>
        </p:grpSpPr>
        <p:sp>
          <p:nvSpPr>
            <p:cNvPr id="3085" name="Right Arrow 3084">
              <a:extLst>
                <a:ext uri="{FF2B5EF4-FFF2-40B4-BE49-F238E27FC236}">
                  <a16:creationId xmlns:a16="http://schemas.microsoft.com/office/drawing/2014/main" id="{CD502552-2BA7-4668-9D23-7D82B995E5B1}"/>
                </a:ext>
              </a:extLst>
            </p:cNvPr>
            <p:cNvSpPr/>
            <p:nvPr/>
          </p:nvSpPr>
          <p:spPr>
            <a:xfrm>
              <a:off x="2588368" y="454223"/>
              <a:ext cx="517793" cy="17252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86" name="Right Arrow 4">
              <a:extLst>
                <a:ext uri="{FF2B5EF4-FFF2-40B4-BE49-F238E27FC236}">
                  <a16:creationId xmlns:a16="http://schemas.microsoft.com/office/drawing/2014/main" id="{720AD188-1914-8E85-ABEB-9AE2D3C0901C}"/>
                </a:ext>
              </a:extLst>
            </p:cNvPr>
            <p:cNvSpPr txBox="1"/>
            <p:nvPr/>
          </p:nvSpPr>
          <p:spPr>
            <a:xfrm>
              <a:off x="2588368" y="488729"/>
              <a:ext cx="466034" cy="103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087" name="Group 3086">
            <a:extLst>
              <a:ext uri="{FF2B5EF4-FFF2-40B4-BE49-F238E27FC236}">
                <a16:creationId xmlns:a16="http://schemas.microsoft.com/office/drawing/2014/main" id="{3F06CEB1-AFA9-F11B-A99B-4B172A229458}"/>
              </a:ext>
            </a:extLst>
          </p:cNvPr>
          <p:cNvGrpSpPr/>
          <p:nvPr/>
        </p:nvGrpSpPr>
        <p:grpSpPr>
          <a:xfrm>
            <a:off x="1662997" y="3667788"/>
            <a:ext cx="262994" cy="262042"/>
            <a:chOff x="1310703" y="327566"/>
            <a:chExt cx="501334" cy="153934"/>
          </a:xfrm>
        </p:grpSpPr>
        <p:sp>
          <p:nvSpPr>
            <p:cNvPr id="3088" name="Right Arrow 3087">
              <a:extLst>
                <a:ext uri="{FF2B5EF4-FFF2-40B4-BE49-F238E27FC236}">
                  <a16:creationId xmlns:a16="http://schemas.microsoft.com/office/drawing/2014/main" id="{BA942FE0-CA2E-2D76-3E12-075F14E11056}"/>
                </a:ext>
              </a:extLst>
            </p:cNvPr>
            <p:cNvSpPr/>
            <p:nvPr/>
          </p:nvSpPr>
          <p:spPr>
            <a:xfrm rot="21600000">
              <a:off x="1310703" y="327566"/>
              <a:ext cx="501334" cy="15393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89" name="Right Arrow 4">
              <a:extLst>
                <a:ext uri="{FF2B5EF4-FFF2-40B4-BE49-F238E27FC236}">
                  <a16:creationId xmlns:a16="http://schemas.microsoft.com/office/drawing/2014/main" id="{26621382-BE6E-842E-4663-E234F6DB3F5B}"/>
                </a:ext>
              </a:extLst>
            </p:cNvPr>
            <p:cNvSpPr txBox="1"/>
            <p:nvPr/>
          </p:nvSpPr>
          <p:spPr>
            <a:xfrm>
              <a:off x="1310703" y="358353"/>
              <a:ext cx="455154" cy="923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090" name="Group 3089">
            <a:extLst>
              <a:ext uri="{FF2B5EF4-FFF2-40B4-BE49-F238E27FC236}">
                <a16:creationId xmlns:a16="http://schemas.microsoft.com/office/drawing/2014/main" id="{57B9A15B-39D0-D425-CA65-9920EDAECC19}"/>
              </a:ext>
            </a:extLst>
          </p:cNvPr>
          <p:cNvGrpSpPr/>
          <p:nvPr/>
        </p:nvGrpSpPr>
        <p:grpSpPr>
          <a:xfrm>
            <a:off x="5809471" y="3426244"/>
            <a:ext cx="501334" cy="153934"/>
            <a:chOff x="1310703" y="327566"/>
            <a:chExt cx="501334" cy="153934"/>
          </a:xfrm>
        </p:grpSpPr>
        <p:sp>
          <p:nvSpPr>
            <p:cNvPr id="3091" name="Right Arrow 3090">
              <a:extLst>
                <a:ext uri="{FF2B5EF4-FFF2-40B4-BE49-F238E27FC236}">
                  <a16:creationId xmlns:a16="http://schemas.microsoft.com/office/drawing/2014/main" id="{2C3B4D34-3BDB-EB4E-6D82-6F0942CC3039}"/>
                </a:ext>
              </a:extLst>
            </p:cNvPr>
            <p:cNvSpPr/>
            <p:nvPr/>
          </p:nvSpPr>
          <p:spPr>
            <a:xfrm rot="21600000">
              <a:off x="1310703" y="327566"/>
              <a:ext cx="501334" cy="15393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92" name="Right Arrow 4">
              <a:extLst>
                <a:ext uri="{FF2B5EF4-FFF2-40B4-BE49-F238E27FC236}">
                  <a16:creationId xmlns:a16="http://schemas.microsoft.com/office/drawing/2014/main" id="{F4F27B3B-E4AD-1ADD-8FD1-8C023DB6B6C0}"/>
                </a:ext>
              </a:extLst>
            </p:cNvPr>
            <p:cNvSpPr txBox="1"/>
            <p:nvPr/>
          </p:nvSpPr>
          <p:spPr>
            <a:xfrm>
              <a:off x="1310703" y="358353"/>
              <a:ext cx="455154" cy="923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096" name="Group 3095">
            <a:extLst>
              <a:ext uri="{FF2B5EF4-FFF2-40B4-BE49-F238E27FC236}">
                <a16:creationId xmlns:a16="http://schemas.microsoft.com/office/drawing/2014/main" id="{377528F6-A747-41EB-C82F-29BF1B7E212D}"/>
              </a:ext>
            </a:extLst>
          </p:cNvPr>
          <p:cNvGrpSpPr/>
          <p:nvPr/>
        </p:nvGrpSpPr>
        <p:grpSpPr>
          <a:xfrm rot="18645058">
            <a:off x="5714038" y="4976159"/>
            <a:ext cx="976828" cy="167078"/>
            <a:chOff x="2588368" y="454223"/>
            <a:chExt cx="517793" cy="172529"/>
          </a:xfrm>
        </p:grpSpPr>
        <p:sp>
          <p:nvSpPr>
            <p:cNvPr id="3097" name="Right Arrow 3096">
              <a:extLst>
                <a:ext uri="{FF2B5EF4-FFF2-40B4-BE49-F238E27FC236}">
                  <a16:creationId xmlns:a16="http://schemas.microsoft.com/office/drawing/2014/main" id="{0EA80AA0-EC14-3DBC-9009-12686B3AD3CE}"/>
                </a:ext>
              </a:extLst>
            </p:cNvPr>
            <p:cNvSpPr/>
            <p:nvPr/>
          </p:nvSpPr>
          <p:spPr>
            <a:xfrm>
              <a:off x="2588368" y="454223"/>
              <a:ext cx="517793" cy="17252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98" name="Right Arrow 4">
              <a:extLst>
                <a:ext uri="{FF2B5EF4-FFF2-40B4-BE49-F238E27FC236}">
                  <a16:creationId xmlns:a16="http://schemas.microsoft.com/office/drawing/2014/main" id="{7DAE027B-5931-35D2-9BC2-62A54EF2816C}"/>
                </a:ext>
              </a:extLst>
            </p:cNvPr>
            <p:cNvSpPr txBox="1"/>
            <p:nvPr/>
          </p:nvSpPr>
          <p:spPr>
            <a:xfrm>
              <a:off x="2588368" y="488729"/>
              <a:ext cx="466034" cy="103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pic>
        <p:nvPicPr>
          <p:cNvPr id="3102" name="Graphic 3101" descr="Statistics outline">
            <a:extLst>
              <a:ext uri="{FF2B5EF4-FFF2-40B4-BE49-F238E27FC236}">
                <a16:creationId xmlns:a16="http://schemas.microsoft.com/office/drawing/2014/main" id="{C06355F3-FBF1-1826-5647-3DD854F5B10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85248" y="1439543"/>
            <a:ext cx="670526" cy="670526"/>
          </a:xfrm>
          <a:prstGeom prst="rect">
            <a:avLst/>
          </a:prstGeom>
        </p:spPr>
      </p:pic>
      <p:sp>
        <p:nvSpPr>
          <p:cNvPr id="3107" name="Rounded Rectangle 3106">
            <a:extLst>
              <a:ext uri="{FF2B5EF4-FFF2-40B4-BE49-F238E27FC236}">
                <a16:creationId xmlns:a16="http://schemas.microsoft.com/office/drawing/2014/main" id="{41076E18-FD8D-672D-B804-9CF823637423}"/>
              </a:ext>
            </a:extLst>
          </p:cNvPr>
          <p:cNvSpPr/>
          <p:nvPr/>
        </p:nvSpPr>
        <p:spPr>
          <a:xfrm>
            <a:off x="6062737" y="2254602"/>
            <a:ext cx="1179711" cy="1028598"/>
          </a:xfrm>
          <a:prstGeom prst="roundRect">
            <a:avLst>
              <a:gd name="adj" fmla="val 10000"/>
            </a:avLst>
          </a:prstGeom>
          <a:blipFill rotWithShape="1">
            <a:blip r:embed="rId22"/>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nvGrpSpPr>
          <p:cNvPr id="3108" name="Group 3107">
            <a:extLst>
              <a:ext uri="{FF2B5EF4-FFF2-40B4-BE49-F238E27FC236}">
                <a16:creationId xmlns:a16="http://schemas.microsoft.com/office/drawing/2014/main" id="{D601C7FB-072C-511C-D36A-A34EAF6E727E}"/>
              </a:ext>
            </a:extLst>
          </p:cNvPr>
          <p:cNvGrpSpPr/>
          <p:nvPr/>
        </p:nvGrpSpPr>
        <p:grpSpPr>
          <a:xfrm>
            <a:off x="6411691" y="3375420"/>
            <a:ext cx="1221086" cy="1221086"/>
            <a:chOff x="263730" y="3542058"/>
            <a:chExt cx="1221086" cy="1221086"/>
          </a:xfrm>
        </p:grpSpPr>
        <p:sp>
          <p:nvSpPr>
            <p:cNvPr id="3109" name="Rounded Rectangle 3108">
              <a:extLst>
                <a:ext uri="{FF2B5EF4-FFF2-40B4-BE49-F238E27FC236}">
                  <a16:creationId xmlns:a16="http://schemas.microsoft.com/office/drawing/2014/main" id="{86507C05-94DC-9EC4-C491-E79DAA02F77F}"/>
                </a:ext>
              </a:extLst>
            </p:cNvPr>
            <p:cNvSpPr/>
            <p:nvPr/>
          </p:nvSpPr>
          <p:spPr>
            <a:xfrm>
              <a:off x="263730" y="3542058"/>
              <a:ext cx="1221086" cy="122108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a:p>
          </p:txBody>
        </p:sp>
        <p:sp>
          <p:nvSpPr>
            <p:cNvPr id="3110" name="Rounded Rectangle 5">
              <a:extLst>
                <a:ext uri="{FF2B5EF4-FFF2-40B4-BE49-F238E27FC236}">
                  <a16:creationId xmlns:a16="http://schemas.microsoft.com/office/drawing/2014/main" id="{3455191D-A91D-B0B9-92BD-7820FCDDFB94}"/>
                </a:ext>
              </a:extLst>
            </p:cNvPr>
            <p:cNvSpPr txBox="1"/>
            <p:nvPr/>
          </p:nvSpPr>
          <p:spPr>
            <a:xfrm>
              <a:off x="299494" y="3577822"/>
              <a:ext cx="1149558" cy="11495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Deployment</a:t>
              </a:r>
            </a:p>
            <a:p>
              <a:pPr marL="57150" lvl="1" indent="-57150" algn="l" defTabSz="355600">
                <a:lnSpc>
                  <a:spcPct val="90000"/>
                </a:lnSpc>
                <a:spcBef>
                  <a:spcPct val="0"/>
                </a:spcBef>
                <a:spcAft>
                  <a:spcPct val="15000"/>
                </a:spcAft>
                <a:buChar char="•"/>
              </a:pPr>
              <a:r>
                <a:rPr lang="en-GB" sz="800" kern="1200" dirty="0"/>
                <a:t>Containerized system</a:t>
              </a:r>
            </a:p>
            <a:p>
              <a:pPr marL="57150" lvl="1" indent="-57150" algn="l" defTabSz="355600">
                <a:lnSpc>
                  <a:spcPct val="90000"/>
                </a:lnSpc>
                <a:spcBef>
                  <a:spcPct val="0"/>
                </a:spcBef>
                <a:spcAft>
                  <a:spcPct val="15000"/>
                </a:spcAft>
                <a:buChar char="•"/>
              </a:pPr>
              <a:r>
                <a:rPr lang="en-GB" sz="800" kern="1200" dirty="0"/>
                <a:t>Exposing </a:t>
              </a:r>
              <a:r>
                <a:rPr lang="en-GB" sz="800" kern="1200" dirty="0" err="1"/>
                <a:t>FastAPI</a:t>
              </a:r>
              <a:r>
                <a:rPr lang="en-GB" sz="800" kern="1200" dirty="0"/>
                <a:t> API layer</a:t>
              </a:r>
            </a:p>
            <a:p>
              <a:pPr marL="57150" lvl="1" indent="-57150" algn="l" defTabSz="355600">
                <a:lnSpc>
                  <a:spcPct val="90000"/>
                </a:lnSpc>
                <a:spcBef>
                  <a:spcPct val="0"/>
                </a:spcBef>
                <a:spcAft>
                  <a:spcPct val="15000"/>
                </a:spcAft>
                <a:buChar char="•"/>
              </a:pPr>
              <a:r>
                <a:rPr lang="en-GB" sz="800" kern="1200" dirty="0"/>
                <a:t>Building with </a:t>
              </a:r>
              <a:r>
                <a:rPr lang="en-GB" sz="800" kern="1200" dirty="0" err="1"/>
                <a:t>Makefile</a:t>
              </a:r>
              <a:r>
                <a:rPr lang="en-GB" sz="800" kern="1200" dirty="0"/>
                <a:t>, </a:t>
              </a:r>
              <a:r>
                <a:rPr lang="en-GB" sz="800" kern="1200" dirty="0" err="1"/>
                <a:t>Dockerfile</a:t>
              </a:r>
              <a:r>
                <a:rPr lang="en-GB" sz="800" kern="1200" dirty="0"/>
                <a:t> and Python code</a:t>
              </a:r>
            </a:p>
            <a:p>
              <a:pPr marL="57150" lvl="1" indent="-57150" algn="l" defTabSz="355600">
                <a:lnSpc>
                  <a:spcPct val="90000"/>
                </a:lnSpc>
                <a:spcBef>
                  <a:spcPct val="0"/>
                </a:spcBef>
                <a:spcAft>
                  <a:spcPct val="15000"/>
                </a:spcAft>
                <a:buChar char="•"/>
              </a:pPr>
              <a:r>
                <a:rPr lang="en-GB" sz="800" kern="1200" dirty="0" err="1"/>
                <a:t>Eventuell</a:t>
              </a:r>
              <a:r>
                <a:rPr lang="en-GB" sz="800" kern="1200" dirty="0"/>
                <a:t> Hosting auf Server</a:t>
              </a:r>
            </a:p>
          </p:txBody>
        </p:sp>
      </p:grpSp>
      <p:sp>
        <p:nvSpPr>
          <p:cNvPr id="3111" name="Rounded Rectangle 3110">
            <a:extLst>
              <a:ext uri="{FF2B5EF4-FFF2-40B4-BE49-F238E27FC236}">
                <a16:creationId xmlns:a16="http://schemas.microsoft.com/office/drawing/2014/main" id="{722C6005-ACBB-69A0-D5BA-2B603973666C}"/>
              </a:ext>
            </a:extLst>
          </p:cNvPr>
          <p:cNvSpPr/>
          <p:nvPr/>
        </p:nvSpPr>
        <p:spPr>
          <a:xfrm>
            <a:off x="7850344" y="4372752"/>
            <a:ext cx="471372" cy="524827"/>
          </a:xfrm>
          <a:prstGeom prst="roundRect">
            <a:avLst>
              <a:gd name="adj" fmla="val 10000"/>
            </a:avLst>
          </a:prstGeom>
          <a:blipFill rotWithShape="1">
            <a:blip r:embed="rId23">
              <a:extLst>
                <a:ext uri="{96DAC541-7B7A-43D3-8B79-37D633B846F1}">
                  <asvg:svgBlip xmlns:asvg="http://schemas.microsoft.com/office/drawing/2016/SVG/main" r:embed="rId24"/>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nvGrpSpPr>
          <p:cNvPr id="3112" name="Group 3111">
            <a:extLst>
              <a:ext uri="{FF2B5EF4-FFF2-40B4-BE49-F238E27FC236}">
                <a16:creationId xmlns:a16="http://schemas.microsoft.com/office/drawing/2014/main" id="{4B3E5781-F406-678A-84CB-1C05A233879E}"/>
              </a:ext>
            </a:extLst>
          </p:cNvPr>
          <p:cNvGrpSpPr/>
          <p:nvPr/>
        </p:nvGrpSpPr>
        <p:grpSpPr>
          <a:xfrm>
            <a:off x="8033736" y="4761363"/>
            <a:ext cx="1785461" cy="1533491"/>
            <a:chOff x="2373052" y="2983860"/>
            <a:chExt cx="1360995" cy="1944463"/>
          </a:xfrm>
        </p:grpSpPr>
        <p:sp>
          <p:nvSpPr>
            <p:cNvPr id="3113" name="Rounded Rectangle 3112">
              <a:extLst>
                <a:ext uri="{FF2B5EF4-FFF2-40B4-BE49-F238E27FC236}">
                  <a16:creationId xmlns:a16="http://schemas.microsoft.com/office/drawing/2014/main" id="{E015FA11-8C4E-684A-CB56-82BEE494DE53}"/>
                </a:ext>
              </a:extLst>
            </p:cNvPr>
            <p:cNvSpPr/>
            <p:nvPr/>
          </p:nvSpPr>
          <p:spPr>
            <a:xfrm>
              <a:off x="2373052" y="2983860"/>
              <a:ext cx="1360995" cy="194446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a:p>
          </p:txBody>
        </p:sp>
        <p:sp>
          <p:nvSpPr>
            <p:cNvPr id="3114" name="Rounded Rectangle 5">
              <a:extLst>
                <a:ext uri="{FF2B5EF4-FFF2-40B4-BE49-F238E27FC236}">
                  <a16:creationId xmlns:a16="http://schemas.microsoft.com/office/drawing/2014/main" id="{4CB490D8-236B-E678-836B-E1D397D07789}"/>
                </a:ext>
              </a:extLst>
            </p:cNvPr>
            <p:cNvSpPr txBox="1"/>
            <p:nvPr/>
          </p:nvSpPr>
          <p:spPr>
            <a:xfrm>
              <a:off x="2412914" y="3023722"/>
              <a:ext cx="1281271" cy="18647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err="1"/>
                <a:t>Betrieb</a:t>
              </a:r>
              <a:r>
                <a:rPr lang="en-GB" sz="1000" kern="1200" dirty="0"/>
                <a:t> und </a:t>
              </a:r>
              <a:r>
                <a:rPr lang="en-GB" sz="1000" kern="1200" dirty="0" err="1"/>
                <a:t>Wartung</a:t>
              </a:r>
              <a:endParaRPr lang="en-GB" sz="1000" kern="1200" dirty="0"/>
            </a:p>
            <a:p>
              <a:pPr marL="57150" lvl="1" indent="-57150" algn="l" defTabSz="355600">
                <a:lnSpc>
                  <a:spcPct val="90000"/>
                </a:lnSpc>
                <a:spcBef>
                  <a:spcPct val="0"/>
                </a:spcBef>
                <a:spcAft>
                  <a:spcPct val="15000"/>
                </a:spcAft>
                <a:buChar char="•"/>
              </a:pPr>
              <a:r>
                <a:rPr lang="en-GB" sz="800" kern="1200" dirty="0"/>
                <a:t>Monitoring- und Logging-Systeme
Updates und </a:t>
              </a:r>
              <a:r>
                <a:rPr lang="en-GB" sz="800" kern="1200" dirty="0" err="1"/>
                <a:t>Modellverbesserungen</a:t>
              </a:r>
              <a:r>
                <a:rPr lang="en-GB" sz="800" kern="1200" dirty="0"/>
                <a:t> 
</a:t>
              </a:r>
              <a:r>
                <a:rPr lang="en-GB" sz="800" kern="1200" dirty="0" err="1"/>
                <a:t>Sicherstellung</a:t>
              </a:r>
              <a:r>
                <a:rPr lang="en-GB" sz="800" kern="1200" dirty="0"/>
                <a:t> </a:t>
              </a:r>
              <a:r>
                <a:rPr lang="en-GB" sz="800" kern="1200" dirty="0" err="1"/>
                <a:t>einer</a:t>
              </a:r>
              <a:r>
                <a:rPr lang="en-GB" sz="800" kern="1200" dirty="0"/>
                <a:t> </a:t>
              </a:r>
              <a:r>
                <a:rPr lang="en-GB" sz="800" kern="1200" dirty="0" err="1"/>
                <a:t>regelmäßigen</a:t>
              </a:r>
              <a:r>
                <a:rPr lang="en-GB" sz="800" kern="1200" dirty="0"/>
                <a:t> </a:t>
              </a:r>
              <a:r>
                <a:rPr lang="en-GB" sz="800" kern="1200" dirty="0" err="1"/>
                <a:t>Validierung</a:t>
              </a:r>
              <a:r>
                <a:rPr lang="en-GB" sz="800" kern="1200" dirty="0"/>
                <a:t> und </a:t>
              </a:r>
              <a:r>
                <a:rPr lang="en-GB" sz="800" kern="1200" dirty="0" err="1"/>
                <a:t>Optimierung</a:t>
              </a:r>
              <a:r>
                <a:rPr lang="en-GB" sz="800" kern="1200" dirty="0"/>
                <a:t> des </a:t>
              </a:r>
              <a:r>
                <a:rPr lang="en-GB" sz="800" kern="1200" dirty="0" err="1"/>
                <a:t>Modells</a:t>
              </a:r>
              <a:r>
                <a:rPr lang="en-GB" sz="800" kern="1200" dirty="0"/>
                <a:t>
Governance </a:t>
              </a:r>
            </a:p>
            <a:p>
              <a:pPr marL="57150" lvl="1" indent="-57150" algn="l" defTabSz="355600">
                <a:lnSpc>
                  <a:spcPct val="90000"/>
                </a:lnSpc>
                <a:spcBef>
                  <a:spcPct val="0"/>
                </a:spcBef>
                <a:spcAft>
                  <a:spcPct val="15000"/>
                </a:spcAft>
                <a:buChar char="•"/>
              </a:pPr>
              <a:r>
                <a:rPr lang="en-GB" sz="800" kern="1200" dirty="0"/>
                <a:t>Model-Drift</a:t>
              </a:r>
            </a:p>
          </p:txBody>
        </p:sp>
      </p:grpSp>
      <p:sp>
        <p:nvSpPr>
          <p:cNvPr id="3119" name="Rounded Rectangle 3118">
            <a:extLst>
              <a:ext uri="{FF2B5EF4-FFF2-40B4-BE49-F238E27FC236}">
                <a16:creationId xmlns:a16="http://schemas.microsoft.com/office/drawing/2014/main" id="{2AE9B27E-B7A2-8AEA-478D-EE1A8AC6A498}"/>
              </a:ext>
            </a:extLst>
          </p:cNvPr>
          <p:cNvSpPr/>
          <p:nvPr/>
        </p:nvSpPr>
        <p:spPr>
          <a:xfrm>
            <a:off x="7753797" y="1124744"/>
            <a:ext cx="530371" cy="470035"/>
          </a:xfrm>
          <a:prstGeom prst="roundRect">
            <a:avLst>
              <a:gd name="adj" fmla="val 10000"/>
            </a:avLst>
          </a:prstGeom>
          <a:blipFill rotWithShape="1">
            <a:blip r:embed="rId25">
              <a:extLst>
                <a:ext uri="{96DAC541-7B7A-43D3-8B79-37D633B846F1}">
                  <asvg:svgBlip xmlns:asvg="http://schemas.microsoft.com/office/drawing/2016/SVG/main" r:embed="rId26"/>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de-DE"/>
          </a:p>
        </p:txBody>
      </p:sp>
      <p:grpSp>
        <p:nvGrpSpPr>
          <p:cNvPr id="3120" name="Group 3119">
            <a:extLst>
              <a:ext uri="{FF2B5EF4-FFF2-40B4-BE49-F238E27FC236}">
                <a16:creationId xmlns:a16="http://schemas.microsoft.com/office/drawing/2014/main" id="{22F2301A-0A80-9BE2-8A21-5C5F5B61C05F}"/>
              </a:ext>
            </a:extLst>
          </p:cNvPr>
          <p:cNvGrpSpPr/>
          <p:nvPr/>
        </p:nvGrpSpPr>
        <p:grpSpPr>
          <a:xfrm>
            <a:off x="7746704" y="1569140"/>
            <a:ext cx="1601536" cy="1764516"/>
            <a:chOff x="612873" y="0"/>
            <a:chExt cx="3121174" cy="3526153"/>
          </a:xfrm>
        </p:grpSpPr>
        <p:sp>
          <p:nvSpPr>
            <p:cNvPr id="3121" name="Rounded Rectangle 3120">
              <a:extLst>
                <a:ext uri="{FF2B5EF4-FFF2-40B4-BE49-F238E27FC236}">
                  <a16:creationId xmlns:a16="http://schemas.microsoft.com/office/drawing/2014/main" id="{48C19701-70EA-D684-AE68-0BAAE7980B0B}"/>
                </a:ext>
              </a:extLst>
            </p:cNvPr>
            <p:cNvSpPr/>
            <p:nvPr/>
          </p:nvSpPr>
          <p:spPr>
            <a:xfrm>
              <a:off x="612873" y="0"/>
              <a:ext cx="3121174" cy="352615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a:p>
          </p:txBody>
        </p:sp>
        <p:sp>
          <p:nvSpPr>
            <p:cNvPr id="3122" name="Rounded Rectangle 5">
              <a:extLst>
                <a:ext uri="{FF2B5EF4-FFF2-40B4-BE49-F238E27FC236}">
                  <a16:creationId xmlns:a16="http://schemas.microsoft.com/office/drawing/2014/main" id="{E9A76980-A9E4-8B11-885A-BFA35D83BF8B}"/>
                </a:ext>
              </a:extLst>
            </p:cNvPr>
            <p:cNvSpPr txBox="1"/>
            <p:nvPr/>
          </p:nvSpPr>
          <p:spPr>
            <a:xfrm>
              <a:off x="704289" y="91416"/>
              <a:ext cx="2938342" cy="33433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Testing und </a:t>
              </a:r>
              <a:r>
                <a:rPr lang="en-GB" sz="1000" kern="1200" dirty="0" err="1"/>
                <a:t>Modellvalidierung</a:t>
              </a:r>
              <a:endParaRPr lang="en-GB" sz="1000" kern="1200" dirty="0"/>
            </a:p>
            <a:p>
              <a:pPr marL="57150" lvl="1" indent="-57150" algn="l" defTabSz="355600">
                <a:lnSpc>
                  <a:spcPct val="90000"/>
                </a:lnSpc>
                <a:spcBef>
                  <a:spcPct val="0"/>
                </a:spcBef>
                <a:spcAft>
                  <a:spcPct val="15000"/>
                </a:spcAft>
                <a:buChar char="•"/>
              </a:pPr>
              <a:r>
                <a:rPr lang="en-GB" sz="800" kern="1200" dirty="0"/>
                <a:t>Unit-Tests, </a:t>
              </a:r>
              <a:r>
                <a:rPr lang="en-GB" sz="800" kern="1200" dirty="0" err="1"/>
                <a:t>Integrationstests</a:t>
              </a:r>
              <a:r>
                <a:rPr lang="en-GB" sz="800" kern="1200" dirty="0"/>
                <a:t> und End-to-End-Tests für die Backend- und Frontend-</a:t>
              </a:r>
              <a:r>
                <a:rPr lang="en-GB" sz="800" kern="1200" dirty="0" err="1"/>
                <a:t>Komponenten</a:t>
              </a:r>
              <a:r>
                <a:rPr lang="en-GB" sz="800" kern="1200" dirty="0"/>
                <a:t>
</a:t>
              </a:r>
              <a:r>
                <a:rPr lang="en-GB" sz="800" kern="1200" dirty="0" err="1"/>
                <a:t>Validierung</a:t>
              </a:r>
              <a:r>
                <a:rPr lang="en-GB" sz="800" kern="1200" dirty="0"/>
                <a:t> des LLMs </a:t>
              </a:r>
              <a:r>
                <a:rPr lang="en-GB" sz="800" kern="1200" dirty="0" err="1"/>
                <a:t>mit</a:t>
              </a:r>
              <a:r>
                <a:rPr lang="en-GB" sz="800" kern="1200" dirty="0"/>
                <a:t> </a:t>
              </a:r>
              <a:r>
                <a:rPr lang="en-GB" sz="800" kern="1200" dirty="0" err="1"/>
                <a:t>Beispielanfragen</a:t>
              </a:r>
              <a:r>
                <a:rPr lang="en-GB" sz="800" kern="1200" dirty="0"/>
                <a:t> und Daten </a:t>
              </a:r>
              <a:r>
                <a:rPr lang="en-GB" sz="800" kern="1200" dirty="0" err="1"/>
                <a:t>zur</a:t>
              </a:r>
              <a:r>
                <a:rPr lang="en-GB" sz="800" kern="1200" dirty="0"/>
                <a:t> </a:t>
              </a:r>
              <a:r>
                <a:rPr lang="en-GB" sz="800" kern="1200" dirty="0" err="1"/>
                <a:t>Prüfung</a:t>
              </a:r>
              <a:r>
                <a:rPr lang="en-GB" sz="800" kern="1200" dirty="0"/>
                <a:t> der </a:t>
              </a:r>
              <a:r>
                <a:rPr lang="en-GB" sz="800" kern="1200" dirty="0" err="1"/>
                <a:t>Genauigkeit</a:t>
              </a:r>
              <a:r>
                <a:rPr lang="en-GB" sz="800" kern="1200" dirty="0"/>
                <a:t>
Testen der CSV-</a:t>
              </a:r>
              <a:r>
                <a:rPr lang="en-GB" sz="800" kern="1200" dirty="0" err="1"/>
                <a:t>Datenverarbeitung</a:t>
              </a:r>
              <a:r>
                <a:rPr lang="en-GB" sz="800" kern="1200" dirty="0"/>
                <a:t> und der </a:t>
              </a:r>
              <a:r>
                <a:rPr lang="en-GB" sz="800" kern="1200" dirty="0" err="1"/>
                <a:t>Diagramm-Visualisierung</a:t>
              </a:r>
              <a:endParaRPr lang="en-GB" sz="800" kern="1200" dirty="0"/>
            </a:p>
          </p:txBody>
        </p:sp>
      </p:grpSp>
      <p:grpSp>
        <p:nvGrpSpPr>
          <p:cNvPr id="3093" name="Group 3092">
            <a:extLst>
              <a:ext uri="{FF2B5EF4-FFF2-40B4-BE49-F238E27FC236}">
                <a16:creationId xmlns:a16="http://schemas.microsoft.com/office/drawing/2014/main" id="{0465167C-64D1-2ADB-C1AC-C69346E690DE}"/>
              </a:ext>
            </a:extLst>
          </p:cNvPr>
          <p:cNvGrpSpPr/>
          <p:nvPr/>
        </p:nvGrpSpPr>
        <p:grpSpPr>
          <a:xfrm rot="2754954">
            <a:off x="6020235" y="2189648"/>
            <a:ext cx="517793" cy="172529"/>
            <a:chOff x="2588368" y="454223"/>
            <a:chExt cx="517793" cy="172529"/>
          </a:xfrm>
        </p:grpSpPr>
        <p:sp>
          <p:nvSpPr>
            <p:cNvPr id="3094" name="Right Arrow 3093">
              <a:extLst>
                <a:ext uri="{FF2B5EF4-FFF2-40B4-BE49-F238E27FC236}">
                  <a16:creationId xmlns:a16="http://schemas.microsoft.com/office/drawing/2014/main" id="{DEC93294-BD35-5A1A-C003-266DBC96184B}"/>
                </a:ext>
              </a:extLst>
            </p:cNvPr>
            <p:cNvSpPr/>
            <p:nvPr/>
          </p:nvSpPr>
          <p:spPr>
            <a:xfrm>
              <a:off x="2588368" y="454223"/>
              <a:ext cx="517793" cy="17252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095" name="Right Arrow 4">
              <a:extLst>
                <a:ext uri="{FF2B5EF4-FFF2-40B4-BE49-F238E27FC236}">
                  <a16:creationId xmlns:a16="http://schemas.microsoft.com/office/drawing/2014/main" id="{6815777A-6492-C052-D774-54E6C32E5BA2}"/>
                </a:ext>
              </a:extLst>
            </p:cNvPr>
            <p:cNvSpPr txBox="1"/>
            <p:nvPr/>
          </p:nvSpPr>
          <p:spPr>
            <a:xfrm>
              <a:off x="2588368" y="488729"/>
              <a:ext cx="466034" cy="103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123" name="Group 3122">
            <a:extLst>
              <a:ext uri="{FF2B5EF4-FFF2-40B4-BE49-F238E27FC236}">
                <a16:creationId xmlns:a16="http://schemas.microsoft.com/office/drawing/2014/main" id="{576C1C01-32DB-4CC9-FCBD-7DFFD3AB93DD}"/>
              </a:ext>
            </a:extLst>
          </p:cNvPr>
          <p:cNvGrpSpPr/>
          <p:nvPr/>
        </p:nvGrpSpPr>
        <p:grpSpPr>
          <a:xfrm rot="19087778">
            <a:off x="7176994" y="2242291"/>
            <a:ext cx="501334" cy="153934"/>
            <a:chOff x="1310703" y="327566"/>
            <a:chExt cx="501334" cy="153934"/>
          </a:xfrm>
        </p:grpSpPr>
        <p:sp>
          <p:nvSpPr>
            <p:cNvPr id="3124" name="Right Arrow 3123">
              <a:extLst>
                <a:ext uri="{FF2B5EF4-FFF2-40B4-BE49-F238E27FC236}">
                  <a16:creationId xmlns:a16="http://schemas.microsoft.com/office/drawing/2014/main" id="{82DA35E0-0A78-0544-4145-FF8D2BBAE42A}"/>
                </a:ext>
              </a:extLst>
            </p:cNvPr>
            <p:cNvSpPr/>
            <p:nvPr/>
          </p:nvSpPr>
          <p:spPr>
            <a:xfrm rot="21600000">
              <a:off x="1310703" y="327566"/>
              <a:ext cx="501334" cy="15393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125" name="Right Arrow 4">
              <a:extLst>
                <a:ext uri="{FF2B5EF4-FFF2-40B4-BE49-F238E27FC236}">
                  <a16:creationId xmlns:a16="http://schemas.microsoft.com/office/drawing/2014/main" id="{D84AD44B-74B0-BB32-ADAB-9E0B8B645D5D}"/>
                </a:ext>
              </a:extLst>
            </p:cNvPr>
            <p:cNvSpPr txBox="1"/>
            <p:nvPr/>
          </p:nvSpPr>
          <p:spPr>
            <a:xfrm>
              <a:off x="1310703" y="358353"/>
              <a:ext cx="455154" cy="923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grpSp>
        <p:nvGrpSpPr>
          <p:cNvPr id="3126" name="Group 3125">
            <a:extLst>
              <a:ext uri="{FF2B5EF4-FFF2-40B4-BE49-F238E27FC236}">
                <a16:creationId xmlns:a16="http://schemas.microsoft.com/office/drawing/2014/main" id="{2D4BA267-043B-6C0A-70FF-A7E94582B778}"/>
              </a:ext>
            </a:extLst>
          </p:cNvPr>
          <p:cNvGrpSpPr/>
          <p:nvPr/>
        </p:nvGrpSpPr>
        <p:grpSpPr>
          <a:xfrm rot="4074547">
            <a:off x="8338669" y="3865132"/>
            <a:ext cx="724124" cy="229590"/>
            <a:chOff x="1310703" y="327566"/>
            <a:chExt cx="501334" cy="153934"/>
          </a:xfrm>
        </p:grpSpPr>
        <p:sp>
          <p:nvSpPr>
            <p:cNvPr id="3127" name="Right Arrow 3126">
              <a:extLst>
                <a:ext uri="{FF2B5EF4-FFF2-40B4-BE49-F238E27FC236}">
                  <a16:creationId xmlns:a16="http://schemas.microsoft.com/office/drawing/2014/main" id="{E0EBFED4-D45C-15DA-75C5-E3C31BD69956}"/>
                </a:ext>
              </a:extLst>
            </p:cNvPr>
            <p:cNvSpPr/>
            <p:nvPr/>
          </p:nvSpPr>
          <p:spPr>
            <a:xfrm rot="21600000">
              <a:off x="1310703" y="327566"/>
              <a:ext cx="501334" cy="15393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de-DE"/>
            </a:p>
          </p:txBody>
        </p:sp>
        <p:sp>
          <p:nvSpPr>
            <p:cNvPr id="3128" name="Right Arrow 4">
              <a:extLst>
                <a:ext uri="{FF2B5EF4-FFF2-40B4-BE49-F238E27FC236}">
                  <a16:creationId xmlns:a16="http://schemas.microsoft.com/office/drawing/2014/main" id="{BC39B30B-66E8-A51E-0138-C237DE643CEA}"/>
                </a:ext>
              </a:extLst>
            </p:cNvPr>
            <p:cNvSpPr txBox="1"/>
            <p:nvPr/>
          </p:nvSpPr>
          <p:spPr>
            <a:xfrm>
              <a:off x="1310703" y="358353"/>
              <a:ext cx="455154" cy="923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p:txBody>
        </p:sp>
      </p:grpSp>
    </p:spTree>
    <p:extLst>
      <p:ext uri="{BB962C8B-B14F-4D97-AF65-F5344CB8AC3E}">
        <p14:creationId xmlns:p14="http://schemas.microsoft.com/office/powerpoint/2010/main" val="294281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7DEF-4274-3EDB-1A6E-4ED94D4698ED}"/>
              </a:ext>
            </a:extLst>
          </p:cNvPr>
          <p:cNvSpPr>
            <a:spLocks noGrp="1"/>
          </p:cNvSpPr>
          <p:nvPr>
            <p:ph type="title"/>
          </p:nvPr>
        </p:nvSpPr>
        <p:spPr>
          <a:xfrm>
            <a:off x="1371600" y="-129590"/>
            <a:ext cx="8534400" cy="838200"/>
          </a:xfrm>
        </p:spPr>
        <p:txBody>
          <a:bodyPr/>
          <a:lstStyle/>
          <a:p>
            <a:r>
              <a:rPr lang="de-DE" dirty="0"/>
              <a:t>Architekturdiagramm</a:t>
            </a:r>
          </a:p>
        </p:txBody>
      </p:sp>
      <p:sp>
        <p:nvSpPr>
          <p:cNvPr id="4" name="Date Placeholder 3">
            <a:extLst>
              <a:ext uri="{FF2B5EF4-FFF2-40B4-BE49-F238E27FC236}">
                <a16:creationId xmlns:a16="http://schemas.microsoft.com/office/drawing/2014/main" id="{5A97B4BD-9C05-CF5D-25AC-DA011B974E30}"/>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a:p>
        </p:txBody>
      </p:sp>
      <p:sp>
        <p:nvSpPr>
          <p:cNvPr id="5" name="Slide Number Placeholder 4">
            <a:extLst>
              <a:ext uri="{FF2B5EF4-FFF2-40B4-BE49-F238E27FC236}">
                <a16:creationId xmlns:a16="http://schemas.microsoft.com/office/drawing/2014/main" id="{8CFB4422-0ACE-DCF1-30CC-C31CFB0A6757}"/>
              </a:ext>
            </a:extLst>
          </p:cNvPr>
          <p:cNvSpPr>
            <a:spLocks noGrp="1"/>
          </p:cNvSpPr>
          <p:nvPr>
            <p:ph type="sldNum" sz="quarter" idx="11"/>
          </p:nvPr>
        </p:nvSpPr>
        <p:spPr>
          <a:xfrm>
            <a:off x="8386763" y="6309320"/>
            <a:ext cx="914400" cy="457200"/>
          </a:xfrm>
        </p:spPr>
        <p:txBody>
          <a:bodyPr/>
          <a:lstStyle/>
          <a:p>
            <a:r>
              <a:rPr lang="de-DE" altLang="de-DE" dirty="0"/>
              <a:t>Seite </a:t>
            </a:r>
            <a:fld id="{8A07ED2B-52BA-4914-BF02-1934E264E68E}" type="slidenum">
              <a:rPr lang="de-DE" altLang="de-DE" smtClean="0"/>
              <a:pPr/>
              <a:t>11</a:t>
            </a:fld>
            <a:endParaRPr lang="de-DE" altLang="de-DE" dirty="0"/>
          </a:p>
        </p:txBody>
      </p:sp>
      <p:sp>
        <p:nvSpPr>
          <p:cNvPr id="18" name="TextBox 17">
            <a:extLst>
              <a:ext uri="{FF2B5EF4-FFF2-40B4-BE49-F238E27FC236}">
                <a16:creationId xmlns:a16="http://schemas.microsoft.com/office/drawing/2014/main" id="{A6717E84-B2D2-C6E6-B184-BC465C6A2188}"/>
              </a:ext>
            </a:extLst>
          </p:cNvPr>
          <p:cNvSpPr txBox="1"/>
          <p:nvPr/>
        </p:nvSpPr>
        <p:spPr>
          <a:xfrm>
            <a:off x="45494" y="1362246"/>
            <a:ext cx="9433049" cy="1083374"/>
          </a:xfrm>
          <a:prstGeom prst="rect">
            <a:avLst/>
          </a:prstGeom>
          <a:noFill/>
        </p:spPr>
        <p:txBody>
          <a:bodyPr wrap="square">
            <a:spAutoFit/>
          </a:bodyPr>
          <a:lstStyle/>
          <a:p>
            <a:pPr marL="285750" indent="-285750">
              <a:buFont typeface="Arial" panose="020B0604020202020204" pitchFamily="34" charset="0"/>
              <a:buChar char="•"/>
            </a:pPr>
            <a:r>
              <a:rPr lang="en-GB" sz="1400" b="1" dirty="0"/>
              <a:t>Elasticsearch Setup</a:t>
            </a:r>
          </a:p>
          <a:p>
            <a:pPr marL="742950" lvl="1" indent="-285750">
              <a:buFont typeface="Arial" panose="020B0604020202020204" pitchFamily="34" charset="0"/>
              <a:buChar char="•"/>
            </a:pPr>
            <a:r>
              <a:rPr lang="en-GB" sz="1400" dirty="0"/>
              <a:t>Retrieving relevant documents via </a:t>
            </a:r>
            <a:r>
              <a:rPr lang="en-GB" sz="1400" b="1" i="1" dirty="0"/>
              <a:t>vector search in the RAG pipeline</a:t>
            </a:r>
          </a:p>
          <a:p>
            <a:pPr marL="742950" lvl="1" indent="-285750">
              <a:buFont typeface="Arial" panose="020B0604020202020204" pitchFamily="34" charset="0"/>
              <a:buChar char="•"/>
            </a:pPr>
            <a:r>
              <a:rPr lang="en-GB" sz="1400" dirty="0"/>
              <a:t>Installed using Docker and connected to Python via Elasticsearch client</a:t>
            </a:r>
          </a:p>
          <a:p>
            <a:pPr marL="742950" lvl="1" indent="-285750">
              <a:buFont typeface="Arial" panose="020B0604020202020204" pitchFamily="34" charset="0"/>
              <a:buChar char="•"/>
            </a:pPr>
            <a:r>
              <a:rPr lang="en-GB" sz="1400" dirty="0"/>
              <a:t>Documents indexed with </a:t>
            </a:r>
            <a:r>
              <a:rPr lang="en-GB" sz="1400" b="1" i="1" dirty="0"/>
              <a:t>dense</a:t>
            </a:r>
            <a:r>
              <a:rPr lang="en-GB" sz="1400" dirty="0"/>
              <a:t> </a:t>
            </a:r>
            <a:r>
              <a:rPr lang="en-GB" sz="1400" b="1" i="1" dirty="0"/>
              <a:t>vector embeddings </a:t>
            </a:r>
            <a:r>
              <a:rPr lang="en-GB" sz="1400" dirty="0"/>
              <a:t>(384 dimensions) using </a:t>
            </a:r>
            <a:r>
              <a:rPr lang="en-GB" sz="1400" b="1" i="1" dirty="0"/>
              <a:t>cosine similarity</a:t>
            </a:r>
          </a:p>
        </p:txBody>
      </p:sp>
      <p:pic>
        <p:nvPicPr>
          <p:cNvPr id="6146" name="Picture 2" descr="Was ist Retrieval Augmented Generation (RAG)? | DataCamp">
            <a:extLst>
              <a:ext uri="{FF2B5EF4-FFF2-40B4-BE49-F238E27FC236}">
                <a16:creationId xmlns:a16="http://schemas.microsoft.com/office/drawing/2014/main" id="{B47559FB-D84E-D8EF-A0DF-BA555360C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684575"/>
            <a:ext cx="6143310" cy="34556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D6972B7-C84D-7A34-436E-EF3D382C5E4E}"/>
              </a:ext>
            </a:extLst>
          </p:cNvPr>
          <p:cNvSpPr txBox="1"/>
          <p:nvPr/>
        </p:nvSpPr>
        <p:spPr>
          <a:xfrm>
            <a:off x="45494" y="2440424"/>
            <a:ext cx="4187426" cy="3367076"/>
          </a:xfrm>
          <a:prstGeom prst="rect">
            <a:avLst/>
          </a:prstGeom>
          <a:noFill/>
        </p:spPr>
        <p:txBody>
          <a:bodyPr wrap="square">
            <a:spAutoFit/>
          </a:bodyPr>
          <a:lstStyle/>
          <a:p>
            <a:pPr marL="285750" indent="-285750">
              <a:buFont typeface="Arial" panose="020B0604020202020204" pitchFamily="34" charset="0"/>
              <a:buChar char="•"/>
            </a:pPr>
            <a:r>
              <a:rPr lang="en-GB" sz="1400" b="1" dirty="0"/>
              <a:t>Embedding Generation</a:t>
            </a:r>
            <a:r>
              <a:rPr lang="en-GB" sz="1400" dirty="0"/>
              <a:t>:</a:t>
            </a:r>
          </a:p>
          <a:p>
            <a:pPr marL="742950" lvl="1" indent="-285750">
              <a:buFont typeface="Arial" panose="020B0604020202020204" pitchFamily="34" charset="0"/>
              <a:buChar char="•"/>
            </a:pPr>
            <a:r>
              <a:rPr lang="en-GB" sz="1400" dirty="0" err="1"/>
              <a:t>SentenceTransformer's</a:t>
            </a:r>
            <a:r>
              <a:rPr lang="en-GB" sz="1400" dirty="0"/>
              <a:t> ‘all-MiniLM-L6-v2’ to generate embeddings for document chunks</a:t>
            </a:r>
          </a:p>
          <a:p>
            <a:pPr marL="742950" lvl="1" indent="-285750">
              <a:buFont typeface="Arial" panose="020B0604020202020204" pitchFamily="34" charset="0"/>
              <a:buChar char="•"/>
            </a:pPr>
            <a:r>
              <a:rPr lang="en-GB" sz="1400" dirty="0"/>
              <a:t>Chunk embeddings (512 tokens per chunk), context and source</a:t>
            </a:r>
          </a:p>
          <a:p>
            <a:pPr marL="285750" indent="-285750">
              <a:buFont typeface="Arial" panose="020B0604020202020204" pitchFamily="34" charset="0"/>
              <a:buChar char="•"/>
            </a:pPr>
            <a:r>
              <a:rPr lang="en-GB" sz="1400" b="1" dirty="0"/>
              <a:t>RAG Pipeline</a:t>
            </a:r>
            <a:r>
              <a:rPr lang="en-GB" sz="1400" dirty="0"/>
              <a:t>:</a:t>
            </a:r>
          </a:p>
          <a:p>
            <a:pPr marL="742950" lvl="1" indent="-285750">
              <a:buFont typeface="Arial" panose="020B0604020202020204" pitchFamily="34" charset="0"/>
              <a:buChar char="•"/>
            </a:pPr>
            <a:r>
              <a:rPr lang="en-GB" sz="1400" b="1" dirty="0"/>
              <a:t>Retrieve Context</a:t>
            </a:r>
            <a:r>
              <a:rPr lang="en-GB" sz="1400" dirty="0"/>
              <a:t>: Cosine similarity to find </a:t>
            </a:r>
            <a:r>
              <a:rPr lang="en-GB" sz="1400" b="1" i="1" dirty="0"/>
              <a:t>top-k</a:t>
            </a:r>
            <a:r>
              <a:rPr lang="en-GB" sz="1400" dirty="0"/>
              <a:t> relevant chunks</a:t>
            </a:r>
          </a:p>
          <a:p>
            <a:pPr marL="742950" lvl="1" indent="-285750">
              <a:buFont typeface="Arial" panose="020B0604020202020204" pitchFamily="34" charset="0"/>
              <a:buChar char="•"/>
            </a:pPr>
            <a:r>
              <a:rPr lang="en-GB" sz="1400" b="1" dirty="0"/>
              <a:t>Build Prompt</a:t>
            </a:r>
            <a:r>
              <a:rPr lang="en-GB" sz="1400" dirty="0"/>
              <a:t>: Combines retrieved context and user query into a structured prompt for the language model.</a:t>
            </a:r>
          </a:p>
          <a:p>
            <a:pPr marL="742950" lvl="1" indent="-285750">
              <a:buFont typeface="Arial" panose="020B0604020202020204" pitchFamily="34" charset="0"/>
              <a:buChar char="•"/>
            </a:pPr>
            <a:r>
              <a:rPr lang="en-GB" sz="1400" b="1" dirty="0"/>
              <a:t>Output</a:t>
            </a:r>
            <a:r>
              <a:rPr lang="en-GB" sz="1400" dirty="0"/>
              <a:t>: Enriches model responses with relevant context to improve accuracy.</a:t>
            </a:r>
          </a:p>
        </p:txBody>
      </p:sp>
      <p:sp>
        <p:nvSpPr>
          <p:cNvPr id="26" name="TextBox 25">
            <a:extLst>
              <a:ext uri="{FF2B5EF4-FFF2-40B4-BE49-F238E27FC236}">
                <a16:creationId xmlns:a16="http://schemas.microsoft.com/office/drawing/2014/main" id="{CEED9CEB-2F66-E283-D818-6AD3C50FE2E6}"/>
              </a:ext>
            </a:extLst>
          </p:cNvPr>
          <p:cNvSpPr txBox="1"/>
          <p:nvPr/>
        </p:nvSpPr>
        <p:spPr>
          <a:xfrm>
            <a:off x="6105128" y="4000851"/>
            <a:ext cx="1130713"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de-DE" sz="1600" dirty="0"/>
              <a:t>Backend</a:t>
            </a:r>
          </a:p>
        </p:txBody>
      </p:sp>
      <p:sp>
        <p:nvSpPr>
          <p:cNvPr id="27" name="TextBox 26">
            <a:extLst>
              <a:ext uri="{FF2B5EF4-FFF2-40B4-BE49-F238E27FC236}">
                <a16:creationId xmlns:a16="http://schemas.microsoft.com/office/drawing/2014/main" id="{073FEEB9-9A80-5543-0CBE-FDB3D1EB8898}"/>
              </a:ext>
            </a:extLst>
          </p:cNvPr>
          <p:cNvSpPr txBox="1"/>
          <p:nvPr/>
        </p:nvSpPr>
        <p:spPr>
          <a:xfrm>
            <a:off x="8060306" y="4073827"/>
            <a:ext cx="1845694"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de-DE" sz="1600" dirty="0"/>
              <a:t>Vector Database</a:t>
            </a:r>
          </a:p>
        </p:txBody>
      </p:sp>
      <p:sp>
        <p:nvSpPr>
          <p:cNvPr id="28" name="TextBox 27">
            <a:extLst>
              <a:ext uri="{FF2B5EF4-FFF2-40B4-BE49-F238E27FC236}">
                <a16:creationId xmlns:a16="http://schemas.microsoft.com/office/drawing/2014/main" id="{CB63CFB8-2512-1836-834D-E3A5961EAB31}"/>
              </a:ext>
            </a:extLst>
          </p:cNvPr>
          <p:cNvSpPr txBox="1"/>
          <p:nvPr/>
        </p:nvSpPr>
        <p:spPr>
          <a:xfrm>
            <a:off x="5843610" y="5661248"/>
            <a:ext cx="1845694"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de-DE" sz="1600" dirty="0"/>
              <a:t>Fine-</a:t>
            </a:r>
            <a:r>
              <a:rPr lang="de-DE" sz="1600" dirty="0" err="1"/>
              <a:t>Tuned</a:t>
            </a:r>
            <a:r>
              <a:rPr lang="de-DE" sz="1600" dirty="0"/>
              <a:t> Llama3.2-1B</a:t>
            </a:r>
          </a:p>
        </p:txBody>
      </p:sp>
      <p:pic>
        <p:nvPicPr>
          <p:cNvPr id="29" name="Picture 4" descr="What is ElasticSearch? Why ElasticSearch? Advantages of ElasticSearch! | by  AIMDek Technologies | Medium">
            <a:extLst>
              <a:ext uri="{FF2B5EF4-FFF2-40B4-BE49-F238E27FC236}">
                <a16:creationId xmlns:a16="http://schemas.microsoft.com/office/drawing/2014/main" id="{A8B20FD7-DED9-88B7-B0C0-37C341BA85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42" t="9801" r="33454" b="32535"/>
          <a:stretch/>
        </p:blipFill>
        <p:spPr bwMode="auto">
          <a:xfrm>
            <a:off x="8388107" y="2977767"/>
            <a:ext cx="1295322" cy="106650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2112EB7E-BFAE-7362-03D1-E7ECD559AD47}"/>
              </a:ext>
            </a:extLst>
          </p:cNvPr>
          <p:cNvSpPr/>
          <p:nvPr/>
        </p:nvSpPr>
        <p:spPr bwMode="auto">
          <a:xfrm>
            <a:off x="6105128" y="2780929"/>
            <a:ext cx="1295798" cy="1219922"/>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2813" rtl="0" eaLnBrk="1" fontAlgn="base" latinLnBrk="0" hangingPunct="1">
              <a:lnSpc>
                <a:spcPct val="100000"/>
              </a:lnSpc>
              <a:spcBef>
                <a:spcPct val="2000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a typeface="ＭＳ Ｐゴシック" pitchFamily="34" charset="-128"/>
            </a:endParaRPr>
          </a:p>
        </p:txBody>
      </p:sp>
      <p:pic>
        <p:nvPicPr>
          <p:cNvPr id="30" name="Picture 18" descr="Why Is The Python Programming Language So Popular?">
            <a:extLst>
              <a:ext uri="{FF2B5EF4-FFF2-40B4-BE49-F238E27FC236}">
                <a16:creationId xmlns:a16="http://schemas.microsoft.com/office/drawing/2014/main" id="{566A2A39-4B72-79F3-E8A3-F0FFB9E832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584" y="2717966"/>
            <a:ext cx="1509893" cy="150989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lama 3.2: Das neueste offene multimodale KI-Modell von Meta">
            <a:extLst>
              <a:ext uri="{FF2B5EF4-FFF2-40B4-BE49-F238E27FC236}">
                <a16:creationId xmlns:a16="http://schemas.microsoft.com/office/drawing/2014/main" id="{CD7A133A-9362-7219-887B-C20D7854DF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7778" y="4896809"/>
            <a:ext cx="1509893" cy="7951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screen shot of a computer code&#10;&#10;AI-generated content may be incorrect.">
            <a:extLst>
              <a:ext uri="{FF2B5EF4-FFF2-40B4-BE49-F238E27FC236}">
                <a16:creationId xmlns:a16="http://schemas.microsoft.com/office/drawing/2014/main" id="{00E75FD9-9935-3224-AADF-9B2DD8DC50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4477" y="4717597"/>
            <a:ext cx="1634842" cy="1162416"/>
          </a:xfrm>
          <a:prstGeom prst="rect">
            <a:avLst/>
          </a:prstGeom>
        </p:spPr>
      </p:pic>
      <p:sp>
        <p:nvSpPr>
          <p:cNvPr id="34" name="TextBox 33">
            <a:extLst>
              <a:ext uri="{FF2B5EF4-FFF2-40B4-BE49-F238E27FC236}">
                <a16:creationId xmlns:a16="http://schemas.microsoft.com/office/drawing/2014/main" id="{BFFB9F84-7C03-0367-65F5-743AAFE04365}"/>
              </a:ext>
            </a:extLst>
          </p:cNvPr>
          <p:cNvSpPr txBox="1"/>
          <p:nvPr/>
        </p:nvSpPr>
        <p:spPr>
          <a:xfrm>
            <a:off x="5180339" y="6302742"/>
            <a:ext cx="3528392" cy="246221"/>
          </a:xfrm>
          <a:prstGeom prst="rect">
            <a:avLst/>
          </a:prstGeom>
          <a:noFill/>
        </p:spPr>
        <p:txBody>
          <a:bodyPr wrap="square" rtlCol="0">
            <a:spAutoFit/>
          </a:bodyPr>
          <a:lstStyle/>
          <a:p>
            <a:pPr algn="ctr"/>
            <a:r>
              <a:rPr lang="de-DE" sz="1000" i="1" dirty="0"/>
              <a:t>Eigen Darstellung</a:t>
            </a:r>
          </a:p>
        </p:txBody>
      </p:sp>
      <p:sp>
        <p:nvSpPr>
          <p:cNvPr id="35" name="TextBox 34">
            <a:extLst>
              <a:ext uri="{FF2B5EF4-FFF2-40B4-BE49-F238E27FC236}">
                <a16:creationId xmlns:a16="http://schemas.microsoft.com/office/drawing/2014/main" id="{1FFB7B21-CE85-710B-DEAC-AB5877CE869F}"/>
              </a:ext>
            </a:extLst>
          </p:cNvPr>
          <p:cNvSpPr txBox="1"/>
          <p:nvPr/>
        </p:nvSpPr>
        <p:spPr>
          <a:xfrm>
            <a:off x="272481" y="6275738"/>
            <a:ext cx="6143310" cy="984885"/>
          </a:xfrm>
          <a:prstGeom prst="rect">
            <a:avLst/>
          </a:prstGeom>
          <a:noFill/>
        </p:spPr>
        <p:txBody>
          <a:bodyPr wrap="square" numCol="2" rtlCol="0">
            <a:spAutoFit/>
          </a:bodyPr>
          <a:lstStyle/>
          <a:p>
            <a:r>
              <a:rPr lang="en-US" sz="1000" dirty="0"/>
              <a:t>Chen, J., Bao, R., Zheng, H., Qi, Z., &amp; Wei, J. (2024).</a:t>
            </a:r>
          </a:p>
          <a:p>
            <a:r>
              <a:rPr lang="en-US" sz="1000" dirty="0" err="1"/>
              <a:t>Griziotis</a:t>
            </a:r>
            <a:r>
              <a:rPr lang="en-US" sz="1000" dirty="0"/>
              <a:t>, P. (2024). </a:t>
            </a:r>
          </a:p>
          <a:p>
            <a:r>
              <a:rPr lang="en-US" sz="1000" dirty="0"/>
              <a:t>Mickel, M. (2024). </a:t>
            </a:r>
          </a:p>
          <a:p>
            <a:endParaRPr lang="en-US" sz="1000" dirty="0"/>
          </a:p>
          <a:p>
            <a:endParaRPr lang="en-US" sz="1000" dirty="0"/>
          </a:p>
          <a:p>
            <a:r>
              <a:rPr lang="en-US" sz="1000" dirty="0"/>
              <a:t>    </a:t>
            </a:r>
            <a:r>
              <a:rPr lang="en-US" sz="1000" dirty="0" err="1"/>
              <a:t>Oldensand</a:t>
            </a:r>
            <a:r>
              <a:rPr lang="en-US" sz="1000" dirty="0"/>
              <a:t>, V. M. (2024). </a:t>
            </a:r>
          </a:p>
          <a:p>
            <a:r>
              <a:rPr lang="en-US" sz="1000" dirty="0"/>
              <a:t>    Monir, S. S., Lau, I., Yang, S., &amp; Zhao, D. (2024).</a:t>
            </a:r>
          </a:p>
        </p:txBody>
      </p:sp>
    </p:spTree>
    <p:extLst>
      <p:ext uri="{BB962C8B-B14F-4D97-AF65-F5344CB8AC3E}">
        <p14:creationId xmlns:p14="http://schemas.microsoft.com/office/powerpoint/2010/main" val="1077615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DA252-D189-D05A-CE1A-93FA5D8A84CD}"/>
              </a:ext>
            </a:extLst>
          </p:cNvPr>
          <p:cNvSpPr>
            <a:spLocks noGrp="1"/>
          </p:cNvSpPr>
          <p:nvPr>
            <p:ph type="title"/>
          </p:nvPr>
        </p:nvSpPr>
        <p:spPr/>
        <p:txBody>
          <a:bodyPr/>
          <a:lstStyle/>
          <a:p>
            <a:r>
              <a:rPr lang="de-DE" dirty="0"/>
              <a:t>Flow-/Sequenzdiagramm</a:t>
            </a:r>
          </a:p>
        </p:txBody>
      </p:sp>
      <p:pic>
        <p:nvPicPr>
          <p:cNvPr id="7" name="Inhaltsplatzhalter 6" descr="Ein Bild, das Text, Screenshot, Diagramm, Design enthält.&#10;&#10;KI-generierte Inhalte können fehlerhaft sein.">
            <a:extLst>
              <a:ext uri="{FF2B5EF4-FFF2-40B4-BE49-F238E27FC236}">
                <a16:creationId xmlns:a16="http://schemas.microsoft.com/office/drawing/2014/main" id="{9F854F3D-E39C-4153-DED5-73713E00EE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798" y="1557338"/>
            <a:ext cx="7296803" cy="4538662"/>
          </a:xfrm>
        </p:spPr>
      </p:pic>
      <p:sp>
        <p:nvSpPr>
          <p:cNvPr id="4" name="Date Placeholder 3">
            <a:extLst>
              <a:ext uri="{FF2B5EF4-FFF2-40B4-BE49-F238E27FC236}">
                <a16:creationId xmlns:a16="http://schemas.microsoft.com/office/drawing/2014/main" id="{F9EF3B49-6DE9-EC5B-A245-F5EC597DA126}"/>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a:p>
        </p:txBody>
      </p:sp>
      <p:sp>
        <p:nvSpPr>
          <p:cNvPr id="5" name="Slide Number Placeholder 4">
            <a:extLst>
              <a:ext uri="{FF2B5EF4-FFF2-40B4-BE49-F238E27FC236}">
                <a16:creationId xmlns:a16="http://schemas.microsoft.com/office/drawing/2014/main" id="{885A61DE-A985-4E38-6681-A9A95044FFB9}"/>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12</a:t>
            </a:fld>
            <a:endParaRPr lang="de-DE" altLang="de-DE"/>
          </a:p>
        </p:txBody>
      </p:sp>
    </p:spTree>
    <p:extLst>
      <p:ext uri="{BB962C8B-B14F-4D97-AF65-F5344CB8AC3E}">
        <p14:creationId xmlns:p14="http://schemas.microsoft.com/office/powerpoint/2010/main" val="3370812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7508-C086-4F9C-9D2A-8EB21F9322AB}"/>
              </a:ext>
            </a:extLst>
          </p:cNvPr>
          <p:cNvSpPr>
            <a:spLocks noGrp="1"/>
          </p:cNvSpPr>
          <p:nvPr>
            <p:ph type="title"/>
          </p:nvPr>
        </p:nvSpPr>
        <p:spPr/>
        <p:txBody>
          <a:bodyPr/>
          <a:lstStyle/>
          <a:p>
            <a:r>
              <a:rPr lang="de-DE" dirty="0"/>
              <a:t>UI-</a:t>
            </a:r>
            <a:r>
              <a:rPr lang="de-DE" dirty="0" err="1"/>
              <a:t>MockUp</a:t>
            </a:r>
            <a:r>
              <a:rPr lang="de-DE" dirty="0"/>
              <a:t> / Prototyp</a:t>
            </a:r>
          </a:p>
        </p:txBody>
      </p:sp>
      <p:sp>
        <p:nvSpPr>
          <p:cNvPr id="4" name="Date Placeholder 3">
            <a:extLst>
              <a:ext uri="{FF2B5EF4-FFF2-40B4-BE49-F238E27FC236}">
                <a16:creationId xmlns:a16="http://schemas.microsoft.com/office/drawing/2014/main" id="{897DF58A-A008-9742-B86B-CE805CC4118E}"/>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a:p>
        </p:txBody>
      </p:sp>
      <p:sp>
        <p:nvSpPr>
          <p:cNvPr id="5" name="Slide Number Placeholder 4">
            <a:extLst>
              <a:ext uri="{FF2B5EF4-FFF2-40B4-BE49-F238E27FC236}">
                <a16:creationId xmlns:a16="http://schemas.microsoft.com/office/drawing/2014/main" id="{F3934249-92B5-1652-F644-099F1D4E7EE0}"/>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13</a:t>
            </a:fld>
            <a:endParaRPr lang="de-DE" altLang="de-DE"/>
          </a:p>
        </p:txBody>
      </p:sp>
      <p:pic>
        <p:nvPicPr>
          <p:cNvPr id="8" name="Grafik 7">
            <a:extLst>
              <a:ext uri="{FF2B5EF4-FFF2-40B4-BE49-F238E27FC236}">
                <a16:creationId xmlns:a16="http://schemas.microsoft.com/office/drawing/2014/main" id="{EDDD63F8-46E7-AA38-3FA1-93D2390F8249}"/>
              </a:ext>
            </a:extLst>
          </p:cNvPr>
          <p:cNvPicPr>
            <a:picLocks noChangeAspect="1"/>
          </p:cNvPicPr>
          <p:nvPr/>
        </p:nvPicPr>
        <p:blipFill rotWithShape="1">
          <a:blip r:embed="rId2"/>
          <a:srcRect l="56854" t="7108" r="5782" b="1077"/>
          <a:stretch/>
        </p:blipFill>
        <p:spPr bwMode="auto">
          <a:xfrm>
            <a:off x="1668979" y="1556793"/>
            <a:ext cx="6568041" cy="4539207"/>
          </a:xfrm>
          <a:prstGeom prst="rect">
            <a:avLst/>
          </a:prstGeom>
          <a:ln>
            <a:solidFill>
              <a:schemeClr val="accent1">
                <a:shade val="15000"/>
              </a:schemeClr>
            </a:solidFill>
          </a:ln>
          <a:extLst>
            <a:ext uri="{53640926-AAD7-44D8-BBD7-CCE9431645EC}">
              <a14:shadowObscured xmlns:a14="http://schemas.microsoft.com/office/drawing/2010/main"/>
            </a:ext>
          </a:extLst>
        </p:spPr>
      </p:pic>
      <p:sp>
        <p:nvSpPr>
          <p:cNvPr id="10" name="Textfeld 9">
            <a:extLst>
              <a:ext uri="{FF2B5EF4-FFF2-40B4-BE49-F238E27FC236}">
                <a16:creationId xmlns:a16="http://schemas.microsoft.com/office/drawing/2014/main" id="{DFCE7381-305D-CAB0-DD13-8D6BEB4FC24B}"/>
              </a:ext>
            </a:extLst>
          </p:cNvPr>
          <p:cNvSpPr txBox="1"/>
          <p:nvPr/>
        </p:nvSpPr>
        <p:spPr>
          <a:xfrm>
            <a:off x="2352947" y="1213365"/>
            <a:ext cx="5200104" cy="369332"/>
          </a:xfrm>
          <a:prstGeom prst="rect">
            <a:avLst/>
          </a:prstGeom>
          <a:noFill/>
        </p:spPr>
        <p:txBody>
          <a:bodyPr wrap="square">
            <a:spAutoFit/>
          </a:bodyPr>
          <a:lstStyle/>
          <a:p>
            <a:r>
              <a:rPr lang="en-US" dirty="0" err="1">
                <a:hlinkClick r:id="rId3"/>
              </a:rPr>
              <a:t>Streamlit</a:t>
            </a:r>
            <a:r>
              <a:rPr lang="en-US" dirty="0">
                <a:hlinkClick r:id="rId3"/>
              </a:rPr>
              <a:t> Design System (Community) - </a:t>
            </a:r>
            <a:r>
              <a:rPr lang="en-US" dirty="0" err="1">
                <a:hlinkClick r:id="rId3"/>
              </a:rPr>
              <a:t>TestSeite</a:t>
            </a:r>
            <a:endParaRPr lang="de-DE" dirty="0"/>
          </a:p>
        </p:txBody>
      </p:sp>
    </p:spTree>
    <p:extLst>
      <p:ext uri="{BB962C8B-B14F-4D97-AF65-F5344CB8AC3E}">
        <p14:creationId xmlns:p14="http://schemas.microsoft.com/office/powerpoint/2010/main" val="7379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5BA14-618A-DC8F-9882-854BD4C35ED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602D0D5-7793-5BE7-2CB7-5D58D983C3D7}"/>
              </a:ext>
            </a:extLst>
          </p:cNvPr>
          <p:cNvSpPr>
            <a:spLocks noGrp="1"/>
          </p:cNvSpPr>
          <p:nvPr>
            <p:ph type="title"/>
          </p:nvPr>
        </p:nvSpPr>
        <p:spPr/>
        <p:txBody>
          <a:bodyPr/>
          <a:lstStyle/>
          <a:p>
            <a:r>
              <a:rPr lang="de-DE" dirty="0"/>
              <a:t>II. Implementation and </a:t>
            </a:r>
            <a:r>
              <a:rPr lang="de-DE" dirty="0" err="1"/>
              <a:t>Execution</a:t>
            </a:r>
            <a:endParaRPr lang="de-DE" dirty="0"/>
          </a:p>
        </p:txBody>
      </p:sp>
      <p:sp>
        <p:nvSpPr>
          <p:cNvPr id="3" name="Textplatzhalter 2">
            <a:extLst>
              <a:ext uri="{FF2B5EF4-FFF2-40B4-BE49-F238E27FC236}">
                <a16:creationId xmlns:a16="http://schemas.microsoft.com/office/drawing/2014/main" id="{8E684055-AED4-BB79-D741-91F762D7092A}"/>
              </a:ext>
            </a:extLst>
          </p:cNvPr>
          <p:cNvSpPr>
            <a:spLocks noGrp="1"/>
          </p:cNvSpPr>
          <p:nvPr>
            <p:ph type="body" idx="1"/>
          </p:nvPr>
        </p:nvSpPr>
        <p:spPr/>
        <p:txBody>
          <a:bodyPr/>
          <a:lstStyle/>
          <a:p>
            <a:endParaRPr lang="de-DE" dirty="0"/>
          </a:p>
        </p:txBody>
      </p:sp>
      <p:sp>
        <p:nvSpPr>
          <p:cNvPr id="4" name="Datumsplatzhalter 3">
            <a:extLst>
              <a:ext uri="{FF2B5EF4-FFF2-40B4-BE49-F238E27FC236}">
                <a16:creationId xmlns:a16="http://schemas.microsoft.com/office/drawing/2014/main" id="{EC1A0B9C-DCB4-4297-02AD-E315A432FF28}"/>
              </a:ext>
            </a:extLst>
          </p:cNvPr>
          <p:cNvSpPr>
            <a:spLocks noGrp="1"/>
          </p:cNvSpPr>
          <p:nvPr>
            <p:ph type="dt" sz="half" idx="10"/>
          </p:nvPr>
        </p:nvSpPr>
        <p:spPr/>
        <p:txBody>
          <a:bodyPr/>
          <a:lstStyle/>
          <a:p>
            <a:pPr>
              <a:defRPr/>
            </a:pPr>
            <a:fld id="{657BE00B-09D9-420B-A69F-1F063017D0E0}" type="datetime1">
              <a:rPr lang="de-DE" smtClean="0"/>
              <a:pPr>
                <a:defRPr/>
              </a:pPr>
              <a:t>07.07.25</a:t>
            </a:fld>
            <a:endParaRPr lang="de-DE" sz="1400"/>
          </a:p>
        </p:txBody>
      </p:sp>
      <p:sp>
        <p:nvSpPr>
          <p:cNvPr id="5" name="Foliennummernplatzhalter 4">
            <a:extLst>
              <a:ext uri="{FF2B5EF4-FFF2-40B4-BE49-F238E27FC236}">
                <a16:creationId xmlns:a16="http://schemas.microsoft.com/office/drawing/2014/main" id="{470E0E14-68DA-A1F8-CF56-DF9C053847C5}"/>
              </a:ext>
            </a:extLst>
          </p:cNvPr>
          <p:cNvSpPr>
            <a:spLocks noGrp="1"/>
          </p:cNvSpPr>
          <p:nvPr>
            <p:ph type="sldNum" sz="quarter" idx="11"/>
          </p:nvPr>
        </p:nvSpPr>
        <p:spPr/>
        <p:txBody>
          <a:bodyPr/>
          <a:lstStyle/>
          <a:p>
            <a:r>
              <a:rPr lang="de-DE" altLang="de-DE"/>
              <a:t>Seite </a:t>
            </a:r>
            <a:fld id="{B508CB5A-74F8-45B4-9496-72A6AF223310}" type="slidenum">
              <a:rPr lang="de-DE" altLang="de-DE" smtClean="0"/>
              <a:pPr/>
              <a:t>14</a:t>
            </a:fld>
            <a:endParaRPr lang="de-DE" altLang="de-DE"/>
          </a:p>
        </p:txBody>
      </p:sp>
    </p:spTree>
    <p:extLst>
      <p:ext uri="{BB962C8B-B14F-4D97-AF65-F5344CB8AC3E}">
        <p14:creationId xmlns:p14="http://schemas.microsoft.com/office/powerpoint/2010/main" val="285096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E8B33-EBCA-D173-A7AD-B5D702D117C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1E55706-2607-9212-A701-9812C9B71DF6}"/>
              </a:ext>
            </a:extLst>
          </p:cNvPr>
          <p:cNvSpPr>
            <a:spLocks noGrp="1"/>
          </p:cNvSpPr>
          <p:nvPr>
            <p:ph type="title"/>
          </p:nvPr>
        </p:nvSpPr>
        <p:spPr/>
        <p:txBody>
          <a:bodyPr/>
          <a:lstStyle/>
          <a:p>
            <a:r>
              <a:rPr lang="de-DE" dirty="0"/>
              <a:t>III. </a:t>
            </a:r>
            <a:r>
              <a:rPr lang="de-DE" dirty="0" err="1"/>
              <a:t>Conclusion</a:t>
            </a:r>
            <a:endParaRPr lang="de-DE" dirty="0"/>
          </a:p>
        </p:txBody>
      </p:sp>
      <p:sp>
        <p:nvSpPr>
          <p:cNvPr id="3" name="Textplatzhalter 2">
            <a:extLst>
              <a:ext uri="{FF2B5EF4-FFF2-40B4-BE49-F238E27FC236}">
                <a16:creationId xmlns:a16="http://schemas.microsoft.com/office/drawing/2014/main" id="{9012A1E8-F9C3-8603-53CB-273D8803B624}"/>
              </a:ext>
            </a:extLst>
          </p:cNvPr>
          <p:cNvSpPr>
            <a:spLocks noGrp="1"/>
          </p:cNvSpPr>
          <p:nvPr>
            <p:ph type="body" idx="1"/>
          </p:nvPr>
        </p:nvSpPr>
        <p:spPr/>
        <p:txBody>
          <a:bodyPr/>
          <a:lstStyle/>
          <a:p>
            <a:endParaRPr lang="de-DE" dirty="0"/>
          </a:p>
        </p:txBody>
      </p:sp>
      <p:sp>
        <p:nvSpPr>
          <p:cNvPr id="4" name="Datumsplatzhalter 3">
            <a:extLst>
              <a:ext uri="{FF2B5EF4-FFF2-40B4-BE49-F238E27FC236}">
                <a16:creationId xmlns:a16="http://schemas.microsoft.com/office/drawing/2014/main" id="{AB37D8CD-678E-3B09-E32B-CA086A1E11CC}"/>
              </a:ext>
            </a:extLst>
          </p:cNvPr>
          <p:cNvSpPr>
            <a:spLocks noGrp="1"/>
          </p:cNvSpPr>
          <p:nvPr>
            <p:ph type="dt" sz="half" idx="10"/>
          </p:nvPr>
        </p:nvSpPr>
        <p:spPr/>
        <p:txBody>
          <a:bodyPr/>
          <a:lstStyle/>
          <a:p>
            <a:pPr>
              <a:defRPr/>
            </a:pPr>
            <a:fld id="{657BE00B-09D9-420B-A69F-1F063017D0E0}" type="datetime1">
              <a:rPr lang="de-DE" smtClean="0"/>
              <a:pPr>
                <a:defRPr/>
              </a:pPr>
              <a:t>07.07.25</a:t>
            </a:fld>
            <a:endParaRPr lang="de-DE" sz="1400"/>
          </a:p>
        </p:txBody>
      </p:sp>
      <p:sp>
        <p:nvSpPr>
          <p:cNvPr id="5" name="Foliennummernplatzhalter 4">
            <a:extLst>
              <a:ext uri="{FF2B5EF4-FFF2-40B4-BE49-F238E27FC236}">
                <a16:creationId xmlns:a16="http://schemas.microsoft.com/office/drawing/2014/main" id="{0172BDE5-A50F-1675-6EC3-D1E43257B897}"/>
              </a:ext>
            </a:extLst>
          </p:cNvPr>
          <p:cNvSpPr>
            <a:spLocks noGrp="1"/>
          </p:cNvSpPr>
          <p:nvPr>
            <p:ph type="sldNum" sz="quarter" idx="11"/>
          </p:nvPr>
        </p:nvSpPr>
        <p:spPr/>
        <p:txBody>
          <a:bodyPr/>
          <a:lstStyle/>
          <a:p>
            <a:r>
              <a:rPr lang="de-DE" altLang="de-DE"/>
              <a:t>Seite </a:t>
            </a:r>
            <a:fld id="{B508CB5A-74F8-45B4-9496-72A6AF223310}" type="slidenum">
              <a:rPr lang="de-DE" altLang="de-DE" smtClean="0"/>
              <a:pPr/>
              <a:t>15</a:t>
            </a:fld>
            <a:endParaRPr lang="de-DE" altLang="de-DE"/>
          </a:p>
        </p:txBody>
      </p:sp>
    </p:spTree>
    <p:extLst>
      <p:ext uri="{BB962C8B-B14F-4D97-AF65-F5344CB8AC3E}">
        <p14:creationId xmlns:p14="http://schemas.microsoft.com/office/powerpoint/2010/main" val="1601327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4262-B466-E71D-4422-9A3775201073}"/>
              </a:ext>
            </a:extLst>
          </p:cNvPr>
          <p:cNvSpPr>
            <a:spLocks noGrp="1"/>
          </p:cNvSpPr>
          <p:nvPr>
            <p:ph type="title"/>
          </p:nvPr>
        </p:nvSpPr>
        <p:spPr/>
        <p:txBody>
          <a:bodyPr/>
          <a:lstStyle/>
          <a:p>
            <a:r>
              <a:rPr lang="de-DE" dirty="0"/>
              <a:t>Quellen</a:t>
            </a:r>
          </a:p>
        </p:txBody>
      </p:sp>
      <p:sp>
        <p:nvSpPr>
          <p:cNvPr id="3" name="Content Placeholder 2">
            <a:extLst>
              <a:ext uri="{FF2B5EF4-FFF2-40B4-BE49-F238E27FC236}">
                <a16:creationId xmlns:a16="http://schemas.microsoft.com/office/drawing/2014/main" id="{A7118342-3D3F-29E5-557D-70B7F7F27EBA}"/>
              </a:ext>
            </a:extLst>
          </p:cNvPr>
          <p:cNvSpPr>
            <a:spLocks noGrp="1"/>
          </p:cNvSpPr>
          <p:nvPr>
            <p:ph idx="1"/>
          </p:nvPr>
        </p:nvSpPr>
        <p:spPr/>
        <p:txBody>
          <a:bodyPr/>
          <a:lstStyle/>
          <a:p>
            <a:r>
              <a:rPr lang="en-GB" sz="900" dirty="0"/>
              <a:t>Moons, L.H.F. (2024). </a:t>
            </a:r>
            <a:r>
              <a:rPr lang="en-GB" sz="900" i="1" dirty="0"/>
              <a:t>The Role of Generative AI Chatbots in Asynchronous Learning: Enhancing Student Engagement and Learning Effectiveness.</a:t>
            </a:r>
            <a:r>
              <a:rPr lang="en-GB" sz="900" dirty="0"/>
              <a:t> </a:t>
            </a:r>
            <a:r>
              <a:rPr lang="en-GB" sz="900" dirty="0">
                <a:hlinkClick r:id="rId2"/>
              </a:rPr>
              <a:t> </a:t>
            </a:r>
            <a:endParaRPr lang="en-GB" sz="900" dirty="0"/>
          </a:p>
          <a:p>
            <a:r>
              <a:rPr lang="en-GB" sz="900" dirty="0"/>
              <a:t>Bink, J. (2024). </a:t>
            </a:r>
            <a:r>
              <a:rPr lang="en-GB" sz="900" i="1" dirty="0"/>
              <a:t>Personalized response with generative AI: Improving customer interaction with zero-shot learning LLM chatbots.</a:t>
            </a:r>
            <a:r>
              <a:rPr lang="en-GB" sz="900" dirty="0"/>
              <a:t> </a:t>
            </a:r>
            <a:r>
              <a:rPr lang="en-GB" sz="900" dirty="0">
                <a:hlinkClick r:id="rId3"/>
              </a:rPr>
              <a:t> </a:t>
            </a:r>
            <a:endParaRPr lang="en-GB" sz="900" dirty="0"/>
          </a:p>
          <a:p>
            <a:r>
              <a:rPr lang="en-GB" sz="900" dirty="0"/>
              <a:t>Rizvi, N. (2024). </a:t>
            </a:r>
            <a:r>
              <a:rPr lang="en-GB" sz="900" i="1" dirty="0"/>
              <a:t>From Chalkboards to Chatbots: The Role of Generative AI in Education.</a:t>
            </a:r>
            <a:r>
              <a:rPr lang="en-GB" sz="900" dirty="0"/>
              <a:t> </a:t>
            </a:r>
            <a:r>
              <a:rPr lang="en-GB" sz="900" dirty="0">
                <a:hlinkClick r:id="rId4"/>
              </a:rPr>
              <a:t> </a:t>
            </a:r>
            <a:endParaRPr lang="en-GB" sz="900" dirty="0"/>
          </a:p>
          <a:p>
            <a:r>
              <a:rPr lang="en-GB" sz="900" dirty="0" err="1"/>
              <a:t>Opanasenko</a:t>
            </a:r>
            <a:r>
              <a:rPr lang="en-GB" sz="900" dirty="0"/>
              <a:t>, Y. et al. (2024). </a:t>
            </a:r>
            <a:r>
              <a:rPr lang="en-GB" sz="900" i="1" dirty="0"/>
              <a:t>Sequence Analysis-Enhanced AI...</a:t>
            </a:r>
            <a:r>
              <a:rPr lang="en-GB" sz="900" dirty="0"/>
              <a:t> Education Sciences. </a:t>
            </a:r>
            <a:r>
              <a:rPr lang="en-GB" sz="900" dirty="0">
                <a:hlinkClick r:id="rId5"/>
              </a:rPr>
              <a:t> </a:t>
            </a:r>
            <a:endParaRPr lang="en-GB" sz="900" dirty="0"/>
          </a:p>
          <a:p>
            <a:r>
              <a:rPr lang="en-GB" sz="900" dirty="0"/>
              <a:t>Malathi, S. et al. (2024). </a:t>
            </a:r>
            <a:r>
              <a:rPr lang="en-GB" sz="900" i="1" dirty="0"/>
              <a:t>Knowledge Navigator...</a:t>
            </a:r>
            <a:r>
              <a:rPr lang="en-GB" sz="900" dirty="0"/>
              <a:t>  </a:t>
            </a:r>
          </a:p>
          <a:p>
            <a:r>
              <a:rPr lang="en-GB" sz="900" dirty="0"/>
              <a:t>Chheang, V., Sharmin, S. (2024). </a:t>
            </a:r>
            <a:r>
              <a:rPr lang="en-GB" sz="900" i="1" dirty="0"/>
              <a:t>Towards anatomy education with generative AI...</a:t>
            </a:r>
            <a:r>
              <a:rPr lang="en-GB" sz="900" dirty="0"/>
              <a:t> </a:t>
            </a:r>
            <a:r>
              <a:rPr lang="en-GB" sz="900" dirty="0">
                <a:hlinkClick r:id="rId6"/>
              </a:rPr>
              <a:t> </a:t>
            </a:r>
            <a:endParaRPr lang="en-GB" sz="900" dirty="0"/>
          </a:p>
          <a:p>
            <a:r>
              <a:rPr lang="en-GB" sz="900" dirty="0"/>
              <a:t>Wang, Z., </a:t>
            </a:r>
            <a:r>
              <a:rPr lang="en-GB" sz="900" dirty="0" err="1"/>
              <a:t>Kiangala</a:t>
            </a:r>
            <a:r>
              <a:rPr lang="en-GB" sz="900" dirty="0"/>
              <a:t>, K.S. (2024). </a:t>
            </a:r>
            <a:r>
              <a:rPr lang="en-GB" sz="900" i="1" dirty="0"/>
              <a:t>An experimental hybrid customized AI...</a:t>
            </a:r>
            <a:r>
              <a:rPr lang="en-GB" sz="900" dirty="0"/>
              <a:t> </a:t>
            </a:r>
            <a:r>
              <a:rPr lang="en-GB" sz="900" dirty="0">
                <a:hlinkClick r:id="rId7"/>
              </a:rPr>
              <a:t> </a:t>
            </a:r>
            <a:endParaRPr lang="en-GB" sz="900" dirty="0"/>
          </a:p>
          <a:p>
            <a:r>
              <a:rPr lang="en-GB" sz="900" dirty="0"/>
              <a:t>Chan, J., Li, Y. (2025). </a:t>
            </a:r>
            <a:r>
              <a:rPr lang="en-GB" sz="900" i="1" dirty="0"/>
              <a:t>Enhancing Higher Education with Generative AI...</a:t>
            </a:r>
            <a:r>
              <a:rPr lang="en-GB" sz="900" dirty="0"/>
              <a:t> </a:t>
            </a:r>
            <a:r>
              <a:rPr lang="en-GB" sz="900" dirty="0">
                <a:hlinkClick r:id="rId8"/>
              </a:rPr>
              <a:t> </a:t>
            </a:r>
            <a:endParaRPr lang="en-GB" sz="900" dirty="0"/>
          </a:p>
          <a:p>
            <a:r>
              <a:rPr lang="en-GB" sz="900" dirty="0"/>
              <a:t>Megahed, F.M. et al. (2024). </a:t>
            </a:r>
            <a:r>
              <a:rPr lang="en-GB" sz="900" i="1" dirty="0"/>
              <a:t>How generative AI models such as ChatGPT can be (mis)used in SPC...</a:t>
            </a:r>
            <a:r>
              <a:rPr lang="en-GB" sz="900" dirty="0"/>
              <a:t> </a:t>
            </a:r>
            <a:r>
              <a:rPr lang="en-GB" sz="900" dirty="0">
                <a:hlinkClick r:id="rId9"/>
              </a:rPr>
              <a:t> </a:t>
            </a:r>
            <a:endParaRPr lang="en-GB" sz="900" dirty="0"/>
          </a:p>
          <a:p>
            <a:r>
              <a:rPr lang="en-GB" sz="900" dirty="0"/>
              <a:t>Coban, A., </a:t>
            </a:r>
            <a:r>
              <a:rPr lang="en-GB" sz="900" dirty="0" err="1"/>
              <a:t>Küchemann</a:t>
            </a:r>
            <a:r>
              <a:rPr lang="en-GB" sz="900" dirty="0"/>
              <a:t>, S., Durst, J. (2025). </a:t>
            </a:r>
            <a:r>
              <a:rPr lang="en-GB" sz="900" i="1" dirty="0"/>
              <a:t>AI support meets AR visualization...</a:t>
            </a:r>
            <a:r>
              <a:rPr lang="en-GB" sz="900" dirty="0"/>
              <a:t> </a:t>
            </a:r>
            <a:r>
              <a:rPr lang="en-GB" sz="900" dirty="0">
                <a:hlinkClick r:id="rId10"/>
              </a:rPr>
              <a:t> </a:t>
            </a:r>
            <a:endParaRPr lang="en-GB" sz="900" dirty="0"/>
          </a:p>
          <a:p>
            <a:r>
              <a:rPr lang="en-GB" sz="900" dirty="0"/>
              <a:t>Gregor, S. / Hevner, A.R. (2013): Positioning and Presenting Design Science Research for Maximum Impact, in: MIS Quarterly, Vol. 37, No. 2, pp. 337-355</a:t>
            </a:r>
          </a:p>
          <a:p>
            <a:r>
              <a:rPr lang="en-GB" sz="900" dirty="0"/>
              <a:t>Hevner, A. / Chatterjee, S. (2010): Design Research in Information Systems, Theory and Practice. Eds. by R. Sharda/S. </a:t>
            </a:r>
            <a:r>
              <a:rPr lang="en-GB" sz="900" dirty="0" err="1"/>
              <a:t>Voß</a:t>
            </a:r>
            <a:r>
              <a:rPr lang="en-GB" sz="900" dirty="0"/>
              <a:t>. Vol. 22. Integrated Series in Information Systems. New York, NY, USA: Springer New York, NY.</a:t>
            </a:r>
          </a:p>
          <a:p>
            <a:r>
              <a:rPr lang="en-GB" sz="900" dirty="0"/>
              <a:t>Hevner, A. / March, S.T. / Park, J. / Ram, S. (2004): Design Science in Information Systems Research, in: MIS Quarterly 28.1, pp. 75–105.</a:t>
            </a:r>
          </a:p>
          <a:p>
            <a:r>
              <a:rPr lang="en-GB" sz="900" dirty="0"/>
              <a:t>[Design Science in Information Systems Research.](https://</a:t>
            </a:r>
            <a:r>
              <a:rPr lang="en-GB" sz="900" dirty="0" err="1"/>
              <a:t>www.researchgate.net</a:t>
            </a:r>
            <a:r>
              <a:rPr lang="en-GB" sz="900" dirty="0"/>
              <a:t>/publication/201168946_Design_Science_in_Information_Systems_Research)</a:t>
            </a:r>
          </a:p>
          <a:p>
            <a:r>
              <a:rPr lang="en-GB" sz="900" dirty="0"/>
              <a:t>Wilde, T. and Hess, T., 2007. </a:t>
            </a:r>
            <a:r>
              <a:rPr lang="en-GB" sz="900" dirty="0" err="1"/>
              <a:t>Forschungsmethoden</a:t>
            </a:r>
            <a:r>
              <a:rPr lang="en-GB" sz="900" dirty="0"/>
              <a:t> der </a:t>
            </a:r>
            <a:r>
              <a:rPr lang="en-GB" sz="900" dirty="0" err="1"/>
              <a:t>Wirtschaftsinformatik</a:t>
            </a:r>
            <a:r>
              <a:rPr lang="en-GB" sz="900" dirty="0"/>
              <a:t>. </a:t>
            </a:r>
            <a:r>
              <a:rPr lang="en-GB" sz="900" dirty="0" err="1"/>
              <a:t>Wirtschaftsinformatik</a:t>
            </a:r>
            <a:r>
              <a:rPr lang="en-GB" sz="900" dirty="0"/>
              <a:t>, 4(49), pp. 280-287.; Goldman, N. and Narayanaswamy, K., 1992, June. Software evolution through iterative prototyping. In: Proceedings of the 14th International Conference on Software Engineering, pp. 158-172.</a:t>
            </a:r>
          </a:p>
          <a:p>
            <a:r>
              <a:rPr lang="en-GB" sz="900" dirty="0"/>
              <a:t>Shao, J., 1993. Linear model selection by cross-validation. Journal of the American Statistical Association, pp. 486-494.; Browne, M.W., 2000. Cross-validation methods. Journal of Mathematical Psychology, 44(1), pp. 108-132.</a:t>
            </a:r>
          </a:p>
          <a:p>
            <a:r>
              <a:rPr lang="en-GB" sz="900" dirty="0"/>
              <a:t>Webster, J. / Watson, R.T. (2002): </a:t>
            </a:r>
            <a:r>
              <a:rPr lang="en-GB" sz="900" dirty="0" err="1"/>
              <a:t>Analyzing</a:t>
            </a:r>
            <a:r>
              <a:rPr lang="en-GB" sz="900" dirty="0"/>
              <a:t> the past to prepare for the future: Writing a literature review, in: MIS Quarterly. Jun 1: xiii-xiii.</a:t>
            </a:r>
          </a:p>
          <a:p>
            <a:endParaRPr lang="en-GB" sz="900" dirty="0"/>
          </a:p>
          <a:p>
            <a:endParaRPr lang="de-DE" sz="900" dirty="0"/>
          </a:p>
        </p:txBody>
      </p:sp>
      <p:sp>
        <p:nvSpPr>
          <p:cNvPr id="4" name="Date Placeholder 3">
            <a:extLst>
              <a:ext uri="{FF2B5EF4-FFF2-40B4-BE49-F238E27FC236}">
                <a16:creationId xmlns:a16="http://schemas.microsoft.com/office/drawing/2014/main" id="{36C5EA37-45FF-7620-1F58-5E8BD56E6D57}"/>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a:p>
        </p:txBody>
      </p:sp>
      <p:sp>
        <p:nvSpPr>
          <p:cNvPr id="5" name="Slide Number Placeholder 4">
            <a:extLst>
              <a:ext uri="{FF2B5EF4-FFF2-40B4-BE49-F238E27FC236}">
                <a16:creationId xmlns:a16="http://schemas.microsoft.com/office/drawing/2014/main" id="{24DD6C27-9F25-99EA-1304-F74CFED51199}"/>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16</a:t>
            </a:fld>
            <a:endParaRPr lang="de-DE" altLang="de-DE"/>
          </a:p>
        </p:txBody>
      </p:sp>
    </p:spTree>
    <p:extLst>
      <p:ext uri="{BB962C8B-B14F-4D97-AF65-F5344CB8AC3E}">
        <p14:creationId xmlns:p14="http://schemas.microsoft.com/office/powerpoint/2010/main" val="2833500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AD37A6-4775-2505-70D7-95F06EC813E3}"/>
              </a:ext>
            </a:extLst>
          </p:cNvPr>
          <p:cNvSpPr>
            <a:spLocks noGrp="1"/>
          </p:cNvSpPr>
          <p:nvPr>
            <p:ph type="title"/>
          </p:nvPr>
        </p:nvSpPr>
        <p:spPr>
          <a:xfrm>
            <a:off x="1371600" y="-146050"/>
            <a:ext cx="8534400" cy="838200"/>
          </a:xfrm>
        </p:spPr>
        <p:txBody>
          <a:bodyPr/>
          <a:lstStyle/>
          <a:p>
            <a:r>
              <a:rPr lang="de-DE" dirty="0"/>
              <a:t>Table </a:t>
            </a:r>
            <a:r>
              <a:rPr lang="de-DE" dirty="0" err="1"/>
              <a:t>of</a:t>
            </a:r>
            <a:r>
              <a:rPr lang="de-DE" dirty="0"/>
              <a:t> Content</a:t>
            </a:r>
          </a:p>
        </p:txBody>
      </p:sp>
      <p:sp>
        <p:nvSpPr>
          <p:cNvPr id="3" name="Inhaltsplatzhalter 2">
            <a:extLst>
              <a:ext uri="{FF2B5EF4-FFF2-40B4-BE49-F238E27FC236}">
                <a16:creationId xmlns:a16="http://schemas.microsoft.com/office/drawing/2014/main" id="{F99B665B-2F13-057D-F409-DF6804200592}"/>
              </a:ext>
            </a:extLst>
          </p:cNvPr>
          <p:cNvSpPr>
            <a:spLocks noGrp="1"/>
          </p:cNvSpPr>
          <p:nvPr>
            <p:ph idx="1"/>
          </p:nvPr>
        </p:nvSpPr>
        <p:spPr>
          <a:xfrm>
            <a:off x="1136576" y="1285277"/>
            <a:ext cx="8534400" cy="5159973"/>
          </a:xfrm>
        </p:spPr>
        <p:txBody>
          <a:bodyPr numCol="2"/>
          <a:lstStyle/>
          <a:p>
            <a:pPr marL="798513" lvl="1" indent="-400050">
              <a:buFont typeface="+mj-lt"/>
              <a:buAutoNum type="romanUcPeriod"/>
            </a:pPr>
            <a:r>
              <a:rPr lang="de-DE" sz="1400" b="1" dirty="0"/>
              <a:t>Einleitung</a:t>
            </a:r>
          </a:p>
          <a:p>
            <a:pPr marL="1200150" lvl="2" indent="-400050">
              <a:buFont typeface="+mj-lt"/>
              <a:buAutoNum type="romanUcPeriod"/>
            </a:pPr>
            <a:r>
              <a:rPr lang="de-DE" sz="1400" b="1" dirty="0">
                <a:solidFill>
                  <a:schemeClr val="tx2">
                    <a:lumMod val="50000"/>
                    <a:lumOff val="50000"/>
                  </a:schemeClr>
                </a:solidFill>
              </a:rPr>
              <a:t>Motivation -&gt; John</a:t>
            </a:r>
          </a:p>
          <a:p>
            <a:pPr marL="1200150" lvl="2" indent="-400050">
              <a:buFont typeface="+mj-lt"/>
              <a:buAutoNum type="romanUcPeriod"/>
            </a:pPr>
            <a:r>
              <a:rPr lang="de-DE" sz="1400" b="1" dirty="0">
                <a:solidFill>
                  <a:schemeClr val="tx2">
                    <a:lumMod val="50000"/>
                    <a:lumOff val="50000"/>
                  </a:schemeClr>
                </a:solidFill>
              </a:rPr>
              <a:t>Ziel -&gt; John</a:t>
            </a:r>
          </a:p>
          <a:p>
            <a:pPr marL="1200150" lvl="2" indent="-400050">
              <a:buFont typeface="+mj-lt"/>
              <a:buAutoNum type="romanUcPeriod"/>
            </a:pPr>
            <a:r>
              <a:rPr lang="de-DE" sz="1400" b="1" dirty="0">
                <a:solidFill>
                  <a:schemeClr val="tx2">
                    <a:lumMod val="50000"/>
                    <a:lumOff val="50000"/>
                  </a:schemeClr>
                </a:solidFill>
              </a:rPr>
              <a:t>Methodik -&gt; Jimi</a:t>
            </a:r>
          </a:p>
          <a:p>
            <a:pPr marL="1200150" lvl="2" indent="-400050">
              <a:buFont typeface="+mj-lt"/>
              <a:buAutoNum type="romanUcPeriod"/>
            </a:pPr>
            <a:r>
              <a:rPr lang="de-DE" sz="1400" b="1" dirty="0">
                <a:solidFill>
                  <a:schemeClr val="tx2">
                    <a:lumMod val="50000"/>
                    <a:lumOff val="50000"/>
                  </a:schemeClr>
                </a:solidFill>
              </a:rPr>
              <a:t>Framework -&gt; Jimi</a:t>
            </a:r>
          </a:p>
          <a:p>
            <a:pPr marL="1200150" lvl="2" indent="-400050">
              <a:buFont typeface="+mj-lt"/>
              <a:buAutoNum type="romanUcPeriod"/>
            </a:pPr>
            <a:r>
              <a:rPr lang="de-DE" sz="1400" b="1" dirty="0">
                <a:solidFill>
                  <a:schemeClr val="tx2">
                    <a:lumMod val="50000"/>
                    <a:lumOff val="50000"/>
                  </a:schemeClr>
                </a:solidFill>
              </a:rPr>
              <a:t>Setup -&gt; Jimi</a:t>
            </a:r>
          </a:p>
          <a:p>
            <a:pPr marL="1200150" lvl="2" indent="-400050">
              <a:buFont typeface="+mj-lt"/>
              <a:buAutoNum type="romanUcPeriod"/>
            </a:pPr>
            <a:r>
              <a:rPr lang="de-DE" sz="1400" b="1" dirty="0">
                <a:solidFill>
                  <a:schemeClr val="tx2">
                    <a:lumMod val="50000"/>
                    <a:lumOff val="50000"/>
                  </a:schemeClr>
                </a:solidFill>
              </a:rPr>
              <a:t>Aufgabenverteilung und Verantwortlichkeiten -&gt; John</a:t>
            </a:r>
          </a:p>
          <a:p>
            <a:pPr marL="1200150" lvl="2" indent="-400050">
              <a:buFont typeface="+mj-lt"/>
              <a:buAutoNum type="romanUcPeriod"/>
            </a:pPr>
            <a:r>
              <a:rPr lang="de-DE" sz="1400" b="1" dirty="0">
                <a:solidFill>
                  <a:schemeClr val="tx2">
                    <a:lumMod val="50000"/>
                    <a:lumOff val="50000"/>
                  </a:schemeClr>
                </a:solidFill>
              </a:rPr>
              <a:t>Geplantes Vorgehen -&gt; Julian</a:t>
            </a:r>
          </a:p>
          <a:p>
            <a:pPr marL="1200150" lvl="2" indent="-400050">
              <a:buFont typeface="+mj-lt"/>
              <a:buAutoNum type="romanUcPeriod"/>
            </a:pPr>
            <a:r>
              <a:rPr lang="de-DE" sz="1400" b="1" dirty="0">
                <a:solidFill>
                  <a:schemeClr val="tx2">
                    <a:lumMod val="50000"/>
                    <a:lumOff val="50000"/>
                  </a:schemeClr>
                </a:solidFill>
              </a:rPr>
              <a:t>Lösungsarchitektur -&gt; Julian</a:t>
            </a:r>
          </a:p>
          <a:p>
            <a:pPr marL="1200150" lvl="2" indent="-400050">
              <a:buFont typeface="+mj-lt"/>
              <a:buAutoNum type="romanUcPeriod"/>
            </a:pPr>
            <a:r>
              <a:rPr lang="de-DE" sz="1400" b="1" dirty="0">
                <a:solidFill>
                  <a:schemeClr val="tx2">
                    <a:lumMod val="50000"/>
                    <a:lumOff val="50000"/>
                  </a:schemeClr>
                </a:solidFill>
              </a:rPr>
              <a:t>UI </a:t>
            </a:r>
            <a:r>
              <a:rPr lang="de-DE" sz="1400" b="1" dirty="0" err="1">
                <a:solidFill>
                  <a:schemeClr val="tx2">
                    <a:lumMod val="50000"/>
                    <a:lumOff val="50000"/>
                  </a:schemeClr>
                </a:solidFill>
              </a:rPr>
              <a:t>MockUp</a:t>
            </a:r>
            <a:r>
              <a:rPr lang="de-DE" sz="1400" b="1" dirty="0">
                <a:solidFill>
                  <a:schemeClr val="tx2">
                    <a:lumMod val="50000"/>
                    <a:lumOff val="50000"/>
                  </a:schemeClr>
                </a:solidFill>
              </a:rPr>
              <a:t> / Prototype -&gt; John</a:t>
            </a:r>
          </a:p>
          <a:p>
            <a:pPr marL="1200150" lvl="2" indent="-400050">
              <a:buFont typeface="+mj-lt"/>
              <a:buAutoNum type="romanUcPeriod"/>
            </a:pPr>
            <a:endParaRPr lang="de-DE" sz="1400" dirty="0">
              <a:solidFill>
                <a:schemeClr val="tx2">
                  <a:lumMod val="50000"/>
                  <a:lumOff val="50000"/>
                </a:schemeClr>
              </a:solidFill>
            </a:endParaRPr>
          </a:p>
          <a:p>
            <a:pPr marL="798513" lvl="1" indent="-400050">
              <a:buFont typeface="+mj-lt"/>
              <a:buAutoNum type="romanUcPeriod"/>
            </a:pPr>
            <a:r>
              <a:rPr lang="de-DE" sz="1400" dirty="0">
                <a:solidFill>
                  <a:schemeClr val="bg2">
                    <a:lumMod val="60000"/>
                    <a:lumOff val="40000"/>
                  </a:schemeClr>
                </a:solidFill>
              </a:rPr>
              <a:t>Implementation and </a:t>
            </a:r>
            <a:r>
              <a:rPr lang="de-DE" sz="1400" dirty="0" err="1">
                <a:solidFill>
                  <a:schemeClr val="bg2">
                    <a:lumMod val="60000"/>
                    <a:lumOff val="40000"/>
                  </a:schemeClr>
                </a:solidFill>
              </a:rPr>
              <a:t>Execution</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Data </a:t>
            </a:r>
            <a:r>
              <a:rPr lang="de-DE" sz="1400" dirty="0" err="1">
                <a:solidFill>
                  <a:schemeClr val="bg2">
                    <a:lumMod val="60000"/>
                    <a:lumOff val="40000"/>
                  </a:schemeClr>
                </a:solidFill>
              </a:rPr>
              <a:t>Preprocessing</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Model Fine-Tuning</a:t>
            </a:r>
          </a:p>
          <a:p>
            <a:pPr marL="1200150" lvl="2" indent="-400050">
              <a:buFont typeface="+mj-lt"/>
              <a:buAutoNum type="romanUcPeriod"/>
            </a:pPr>
            <a:r>
              <a:rPr lang="de-DE" sz="1400" dirty="0">
                <a:solidFill>
                  <a:schemeClr val="bg2">
                    <a:lumMod val="60000"/>
                    <a:lumOff val="40000"/>
                  </a:schemeClr>
                </a:solidFill>
              </a:rPr>
              <a:t>RAG</a:t>
            </a:r>
          </a:p>
          <a:p>
            <a:pPr marL="1200150" lvl="2" indent="-400050">
              <a:buFont typeface="+mj-lt"/>
              <a:buAutoNum type="romanUcPeriod"/>
            </a:pPr>
            <a:r>
              <a:rPr lang="de-DE" sz="1400" dirty="0" err="1">
                <a:solidFill>
                  <a:schemeClr val="bg2">
                    <a:lumMod val="60000"/>
                    <a:lumOff val="40000"/>
                  </a:schemeClr>
                </a:solidFill>
              </a:rPr>
              <a:t>Agents</a:t>
            </a:r>
            <a:endParaRPr lang="de-DE" sz="1400" dirty="0">
              <a:solidFill>
                <a:schemeClr val="bg2">
                  <a:lumMod val="60000"/>
                  <a:lumOff val="40000"/>
                </a:schemeClr>
              </a:solidFill>
            </a:endParaRPr>
          </a:p>
          <a:p>
            <a:pPr marL="1200150" lvl="2" indent="-400050">
              <a:buFont typeface="+mj-lt"/>
              <a:buAutoNum type="romanUcPeriod"/>
            </a:pPr>
            <a:r>
              <a:rPr lang="de-DE" sz="1400" dirty="0" err="1">
                <a:solidFill>
                  <a:schemeClr val="bg2">
                    <a:lumMod val="60000"/>
                    <a:lumOff val="40000"/>
                  </a:schemeClr>
                </a:solidFill>
              </a:rPr>
              <a:t>Deployment</a:t>
            </a:r>
            <a:endParaRPr lang="de-DE" sz="1400" dirty="0">
              <a:solidFill>
                <a:schemeClr val="bg2">
                  <a:lumMod val="60000"/>
                  <a:lumOff val="40000"/>
                </a:schemeClr>
              </a:solidFill>
            </a:endParaRPr>
          </a:p>
          <a:p>
            <a:pPr marL="800100" lvl="2" indent="0">
              <a:buNone/>
            </a:pPr>
            <a:endParaRPr lang="de-DE" sz="1400" dirty="0">
              <a:solidFill>
                <a:schemeClr val="bg2">
                  <a:lumMod val="60000"/>
                  <a:lumOff val="40000"/>
                </a:schemeClr>
              </a:solidFill>
            </a:endParaRPr>
          </a:p>
          <a:p>
            <a:pPr marL="1200150" lvl="2" indent="-400050">
              <a:buFont typeface="+mj-lt"/>
              <a:buAutoNum type="romanUcPeriod"/>
            </a:pPr>
            <a:endParaRPr lang="de-DE" sz="1400" dirty="0">
              <a:solidFill>
                <a:schemeClr val="bg2">
                  <a:lumMod val="60000"/>
                  <a:lumOff val="40000"/>
                </a:schemeClr>
              </a:solidFill>
            </a:endParaRPr>
          </a:p>
          <a:p>
            <a:pPr marL="798513" lvl="1" indent="-400050">
              <a:buFont typeface="+mj-lt"/>
              <a:buAutoNum type="romanUcPeriod"/>
            </a:pPr>
            <a:r>
              <a:rPr lang="de-DE" sz="1400" dirty="0">
                <a:solidFill>
                  <a:schemeClr val="bg2">
                    <a:lumMod val="60000"/>
                    <a:lumOff val="40000"/>
                  </a:schemeClr>
                </a:solidFill>
              </a:rPr>
              <a:t> </a:t>
            </a:r>
            <a:r>
              <a:rPr lang="de-DE" sz="1400" dirty="0" err="1">
                <a:solidFill>
                  <a:schemeClr val="bg2">
                    <a:lumMod val="60000"/>
                    <a:lumOff val="40000"/>
                  </a:schemeClr>
                </a:solidFill>
              </a:rPr>
              <a:t>Conclusion</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Summary and </a:t>
            </a:r>
            <a:r>
              <a:rPr lang="de-DE" sz="1400" dirty="0" err="1">
                <a:solidFill>
                  <a:schemeClr val="bg2">
                    <a:lumMod val="60000"/>
                    <a:lumOff val="40000"/>
                  </a:schemeClr>
                </a:solidFill>
              </a:rPr>
              <a:t>Results</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Challenges and </a:t>
            </a:r>
            <a:r>
              <a:rPr lang="de-DE" sz="1400" dirty="0" err="1">
                <a:solidFill>
                  <a:schemeClr val="bg2">
                    <a:lumMod val="60000"/>
                    <a:lumOff val="40000"/>
                  </a:schemeClr>
                </a:solidFill>
              </a:rPr>
              <a:t>Limitations</a:t>
            </a:r>
            <a:endParaRPr lang="de-DE" sz="1400" dirty="0">
              <a:solidFill>
                <a:schemeClr val="bg2">
                  <a:lumMod val="60000"/>
                  <a:lumOff val="40000"/>
                </a:schemeClr>
              </a:solidFill>
            </a:endParaRPr>
          </a:p>
          <a:p>
            <a:pPr marL="1200150" lvl="2" indent="-400050">
              <a:buFont typeface="+mj-lt"/>
              <a:buAutoNum type="romanUcPeriod"/>
            </a:pPr>
            <a:r>
              <a:rPr lang="de-DE" sz="1400" dirty="0">
                <a:solidFill>
                  <a:schemeClr val="bg2">
                    <a:lumMod val="60000"/>
                    <a:lumOff val="40000"/>
                  </a:schemeClr>
                </a:solidFill>
              </a:rPr>
              <a:t>Outlook</a:t>
            </a:r>
          </a:p>
        </p:txBody>
      </p:sp>
      <p:sp>
        <p:nvSpPr>
          <p:cNvPr id="4" name="Datumsplatzhalter 3">
            <a:extLst>
              <a:ext uri="{FF2B5EF4-FFF2-40B4-BE49-F238E27FC236}">
                <a16:creationId xmlns:a16="http://schemas.microsoft.com/office/drawing/2014/main" id="{DF4BE1EA-7358-1D66-1F6D-CF6C73659214}"/>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a:p>
        </p:txBody>
      </p:sp>
      <p:sp>
        <p:nvSpPr>
          <p:cNvPr id="5" name="Foliennummernplatzhalter 4">
            <a:extLst>
              <a:ext uri="{FF2B5EF4-FFF2-40B4-BE49-F238E27FC236}">
                <a16:creationId xmlns:a16="http://schemas.microsoft.com/office/drawing/2014/main" id="{98D7C250-F78C-EA60-BA5B-7FE22381E8EC}"/>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2</a:t>
            </a:fld>
            <a:endParaRPr lang="de-DE" altLang="de-DE"/>
          </a:p>
        </p:txBody>
      </p:sp>
    </p:spTree>
    <p:extLst>
      <p:ext uri="{BB962C8B-B14F-4D97-AF65-F5344CB8AC3E}">
        <p14:creationId xmlns:p14="http://schemas.microsoft.com/office/powerpoint/2010/main" val="163724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58B43C-3D1A-B84B-88D6-F386313F210C}"/>
              </a:ext>
            </a:extLst>
          </p:cNvPr>
          <p:cNvSpPr>
            <a:spLocks noGrp="1"/>
          </p:cNvSpPr>
          <p:nvPr>
            <p:ph type="title"/>
          </p:nvPr>
        </p:nvSpPr>
        <p:spPr>
          <a:xfrm>
            <a:off x="782638" y="4731221"/>
            <a:ext cx="8420100" cy="1362075"/>
          </a:xfrm>
        </p:spPr>
        <p:txBody>
          <a:bodyPr/>
          <a:lstStyle/>
          <a:p>
            <a:r>
              <a:rPr lang="de-DE" dirty="0"/>
              <a:t>I. Einleitung</a:t>
            </a:r>
          </a:p>
        </p:txBody>
      </p:sp>
      <p:sp>
        <p:nvSpPr>
          <p:cNvPr id="4" name="Datumsplatzhalter 3">
            <a:extLst>
              <a:ext uri="{FF2B5EF4-FFF2-40B4-BE49-F238E27FC236}">
                <a16:creationId xmlns:a16="http://schemas.microsoft.com/office/drawing/2014/main" id="{BBE33F01-1F41-A1C2-75CD-39CE5B13C3B6}"/>
              </a:ext>
            </a:extLst>
          </p:cNvPr>
          <p:cNvSpPr>
            <a:spLocks noGrp="1"/>
          </p:cNvSpPr>
          <p:nvPr>
            <p:ph type="dt" sz="half" idx="10"/>
          </p:nvPr>
        </p:nvSpPr>
        <p:spPr/>
        <p:txBody>
          <a:bodyPr/>
          <a:lstStyle/>
          <a:p>
            <a:pPr>
              <a:defRPr/>
            </a:pPr>
            <a:fld id="{657BE00B-09D9-420B-A69F-1F063017D0E0}" type="datetime1">
              <a:rPr lang="de-DE" smtClean="0"/>
              <a:pPr>
                <a:defRPr/>
              </a:pPr>
              <a:t>07.07.25</a:t>
            </a:fld>
            <a:endParaRPr lang="de-DE" sz="1400"/>
          </a:p>
        </p:txBody>
      </p:sp>
      <p:sp>
        <p:nvSpPr>
          <p:cNvPr id="5" name="Foliennummernplatzhalter 4">
            <a:extLst>
              <a:ext uri="{FF2B5EF4-FFF2-40B4-BE49-F238E27FC236}">
                <a16:creationId xmlns:a16="http://schemas.microsoft.com/office/drawing/2014/main" id="{93B81E52-F869-5632-AE55-C886FD3A9CE6}"/>
              </a:ext>
            </a:extLst>
          </p:cNvPr>
          <p:cNvSpPr>
            <a:spLocks noGrp="1"/>
          </p:cNvSpPr>
          <p:nvPr>
            <p:ph type="sldNum" sz="quarter" idx="11"/>
          </p:nvPr>
        </p:nvSpPr>
        <p:spPr/>
        <p:txBody>
          <a:bodyPr/>
          <a:lstStyle/>
          <a:p>
            <a:r>
              <a:rPr lang="de-DE" altLang="de-DE"/>
              <a:t>Seite </a:t>
            </a:r>
            <a:fld id="{B508CB5A-74F8-45B4-9496-72A6AF223310}" type="slidenum">
              <a:rPr lang="de-DE" altLang="de-DE" smtClean="0"/>
              <a:pPr/>
              <a:t>3</a:t>
            </a:fld>
            <a:endParaRPr lang="de-DE" altLang="de-DE"/>
          </a:p>
        </p:txBody>
      </p:sp>
      <p:sp>
        <p:nvSpPr>
          <p:cNvPr id="6" name="Text Placeholder 5">
            <a:extLst>
              <a:ext uri="{FF2B5EF4-FFF2-40B4-BE49-F238E27FC236}">
                <a16:creationId xmlns:a16="http://schemas.microsoft.com/office/drawing/2014/main" id="{6264193B-9E36-2DBE-551B-1AFDD473C9B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60878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83C8-79F4-BC8B-9F6D-9940C0F5BE86}"/>
              </a:ext>
            </a:extLst>
          </p:cNvPr>
          <p:cNvSpPr>
            <a:spLocks noGrp="1"/>
          </p:cNvSpPr>
          <p:nvPr>
            <p:ph type="title"/>
          </p:nvPr>
        </p:nvSpPr>
        <p:spPr>
          <a:xfrm>
            <a:off x="1424608" y="-146466"/>
            <a:ext cx="3528392" cy="838615"/>
          </a:xfrm>
        </p:spPr>
        <p:txBody>
          <a:bodyPr/>
          <a:lstStyle/>
          <a:p>
            <a:r>
              <a:rPr lang="de-DE" dirty="0"/>
              <a:t>Motivation</a:t>
            </a:r>
          </a:p>
        </p:txBody>
      </p:sp>
      <p:sp>
        <p:nvSpPr>
          <p:cNvPr id="4" name="Date Placeholder 3">
            <a:extLst>
              <a:ext uri="{FF2B5EF4-FFF2-40B4-BE49-F238E27FC236}">
                <a16:creationId xmlns:a16="http://schemas.microsoft.com/office/drawing/2014/main" id="{B33FB0F7-7563-DE56-1DEE-63BEC0160EDA}"/>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dirty="0"/>
          </a:p>
        </p:txBody>
      </p:sp>
      <p:sp>
        <p:nvSpPr>
          <p:cNvPr id="5" name="Slide Number Placeholder 4">
            <a:extLst>
              <a:ext uri="{FF2B5EF4-FFF2-40B4-BE49-F238E27FC236}">
                <a16:creationId xmlns:a16="http://schemas.microsoft.com/office/drawing/2014/main" id="{F813521D-A4C2-9405-E1C6-439C8AC9603C}"/>
              </a:ext>
            </a:extLst>
          </p:cNvPr>
          <p:cNvSpPr>
            <a:spLocks noGrp="1"/>
          </p:cNvSpPr>
          <p:nvPr>
            <p:ph type="sldNum" sz="quarter" idx="11"/>
          </p:nvPr>
        </p:nvSpPr>
        <p:spPr/>
        <p:txBody>
          <a:bodyPr/>
          <a:lstStyle/>
          <a:p>
            <a:r>
              <a:rPr lang="de-DE" altLang="de-DE" dirty="0"/>
              <a:t>Seite </a:t>
            </a:r>
            <a:fld id="{8A07ED2B-52BA-4914-BF02-1934E264E68E}" type="slidenum">
              <a:rPr lang="de-DE" altLang="de-DE" smtClean="0"/>
              <a:pPr/>
              <a:t>4</a:t>
            </a:fld>
            <a:endParaRPr lang="de-DE" altLang="de-DE" dirty="0"/>
          </a:p>
        </p:txBody>
      </p:sp>
      <p:sp>
        <p:nvSpPr>
          <p:cNvPr id="12" name="TextBox 11">
            <a:extLst>
              <a:ext uri="{FF2B5EF4-FFF2-40B4-BE49-F238E27FC236}">
                <a16:creationId xmlns:a16="http://schemas.microsoft.com/office/drawing/2014/main" id="{0BC8FD93-3945-C26F-5975-9AF51C387054}"/>
              </a:ext>
            </a:extLst>
          </p:cNvPr>
          <p:cNvSpPr txBox="1"/>
          <p:nvPr/>
        </p:nvSpPr>
        <p:spPr>
          <a:xfrm>
            <a:off x="226563" y="1923771"/>
            <a:ext cx="5986420" cy="3410164"/>
          </a:xfrm>
          <a:prstGeom prst="rect">
            <a:avLst/>
          </a:prstGeom>
          <a:noFill/>
        </p:spPr>
        <p:txBody>
          <a:bodyPr wrap="square">
            <a:spAutoFit/>
          </a:bodyPr>
          <a:lstStyle/>
          <a:p>
            <a:pPr marL="285750" indent="-285750">
              <a:buFont typeface="Arial" panose="020B0604020202020204" pitchFamily="34" charset="0"/>
              <a:buChar char="•"/>
            </a:pPr>
            <a:r>
              <a:rPr lang="en-GB" sz="1400" b="1" dirty="0" err="1"/>
              <a:t>Statistikverständnis</a:t>
            </a:r>
            <a:r>
              <a:rPr lang="en-GB" sz="1400" b="1" dirty="0"/>
              <a:t> </a:t>
            </a:r>
            <a:r>
              <a:rPr lang="en-GB" sz="1400" b="1" dirty="0" err="1"/>
              <a:t>ist</a:t>
            </a:r>
            <a:r>
              <a:rPr lang="en-GB" sz="1400" b="1" dirty="0"/>
              <a:t> für </a:t>
            </a:r>
            <a:r>
              <a:rPr lang="en-GB" sz="1400" b="1" dirty="0" err="1"/>
              <a:t>viele</a:t>
            </a:r>
            <a:r>
              <a:rPr lang="en-GB" sz="1400" b="1" dirty="0"/>
              <a:t> </a:t>
            </a:r>
            <a:r>
              <a:rPr lang="en-GB" sz="1400" b="1" dirty="0" err="1"/>
              <a:t>Studierende</a:t>
            </a:r>
            <a:r>
              <a:rPr lang="en-GB" sz="1400" b="1" dirty="0"/>
              <a:t> </a:t>
            </a:r>
            <a:r>
              <a:rPr lang="en-GB" sz="1400" b="1" dirty="0" err="1"/>
              <a:t>herausfordernd</a:t>
            </a:r>
            <a:endParaRPr lang="en-GB" sz="1400" b="1" dirty="0"/>
          </a:p>
          <a:p>
            <a:pPr marL="285750" indent="-285750">
              <a:buFont typeface="Arial" panose="020B0604020202020204" pitchFamily="34" charset="0"/>
              <a:buChar char="•"/>
            </a:pPr>
            <a:r>
              <a:rPr lang="en-GB" sz="1400" b="1" dirty="0" err="1"/>
              <a:t>Fehlende</a:t>
            </a:r>
            <a:r>
              <a:rPr lang="en-GB" sz="1400" b="1" dirty="0"/>
              <a:t> </a:t>
            </a:r>
            <a:r>
              <a:rPr lang="en-GB" sz="1400" b="1" dirty="0" err="1"/>
              <a:t>individuelle</a:t>
            </a:r>
            <a:r>
              <a:rPr lang="en-GB" sz="1400" b="1" dirty="0"/>
              <a:t> </a:t>
            </a:r>
            <a:r>
              <a:rPr lang="en-GB" sz="1400" b="1" dirty="0" err="1"/>
              <a:t>Unterstützung</a:t>
            </a:r>
            <a:r>
              <a:rPr lang="en-GB" sz="1400" b="1" dirty="0"/>
              <a:t> </a:t>
            </a:r>
            <a:r>
              <a:rPr lang="en-GB" sz="1400" b="1" dirty="0" err="1"/>
              <a:t>bei</a:t>
            </a:r>
            <a:r>
              <a:rPr lang="en-GB" sz="1400" b="1" dirty="0"/>
              <a:t> der </a:t>
            </a:r>
            <a:r>
              <a:rPr lang="en-GB" sz="1400" b="1" dirty="0" err="1"/>
              <a:t>Datenanalyse</a:t>
            </a:r>
            <a:r>
              <a:rPr lang="en-GB" sz="1400" b="1" dirty="0"/>
              <a:t> und Interpretation</a:t>
            </a:r>
          </a:p>
          <a:p>
            <a:pPr marL="285750" indent="-285750">
              <a:buFont typeface="Arial" panose="020B0604020202020204" pitchFamily="34" charset="0"/>
              <a:buChar char="•"/>
            </a:pPr>
            <a:r>
              <a:rPr lang="en-GB" sz="1400" b="1" dirty="0" err="1"/>
              <a:t>Traditionelle</a:t>
            </a:r>
            <a:r>
              <a:rPr lang="en-GB" sz="1400" b="1" dirty="0"/>
              <a:t> </a:t>
            </a:r>
            <a:r>
              <a:rPr lang="en-GB" sz="1400" b="1" dirty="0" err="1"/>
              <a:t>Lernmaterialien</a:t>
            </a:r>
            <a:r>
              <a:rPr lang="en-GB" sz="1400" b="1" dirty="0"/>
              <a:t> </a:t>
            </a:r>
            <a:r>
              <a:rPr lang="en-GB" sz="1400" b="1" dirty="0" err="1"/>
              <a:t>bieten</a:t>
            </a:r>
            <a:r>
              <a:rPr lang="en-GB" sz="1400" b="1" dirty="0"/>
              <a:t> </a:t>
            </a:r>
            <a:r>
              <a:rPr lang="en-GB" sz="1400" b="1" dirty="0" err="1"/>
              <a:t>wenig</a:t>
            </a:r>
            <a:r>
              <a:rPr lang="en-GB" sz="1400" b="1" dirty="0"/>
              <a:t> </a:t>
            </a:r>
            <a:r>
              <a:rPr lang="en-GB" sz="1400" b="1" dirty="0" err="1"/>
              <a:t>Interaktivität</a:t>
            </a:r>
            <a:r>
              <a:rPr lang="en-GB" sz="1400" b="1" dirty="0"/>
              <a:t> und </a:t>
            </a:r>
            <a:r>
              <a:rPr lang="en-GB" sz="1400" b="1" dirty="0" err="1"/>
              <a:t>Personalisierung</a:t>
            </a:r>
            <a:endParaRPr lang="en-GB" sz="1400" b="1" dirty="0"/>
          </a:p>
          <a:p>
            <a:pPr marL="285750" indent="-285750">
              <a:buFont typeface="Arial" panose="020B0604020202020204" pitchFamily="34" charset="0"/>
              <a:buChar char="•"/>
            </a:pPr>
            <a:r>
              <a:rPr lang="en-GB" sz="1400" b="1" dirty="0"/>
              <a:t>Generative KI </a:t>
            </a:r>
            <a:r>
              <a:rPr lang="en-GB" sz="1400" b="1" dirty="0" err="1"/>
              <a:t>ermöglicht</a:t>
            </a:r>
            <a:r>
              <a:rPr lang="en-GB" sz="1400" b="1" dirty="0"/>
              <a:t> </a:t>
            </a:r>
            <a:r>
              <a:rPr lang="en-GB" sz="1400" b="1" dirty="0" err="1"/>
              <a:t>personalisierte</a:t>
            </a:r>
            <a:r>
              <a:rPr lang="en-GB" sz="1400" b="1" dirty="0"/>
              <a:t>, </a:t>
            </a:r>
            <a:r>
              <a:rPr lang="en-GB" sz="1400" b="1" dirty="0" err="1"/>
              <a:t>sofortige</a:t>
            </a:r>
            <a:r>
              <a:rPr lang="en-GB" sz="1400" b="1" dirty="0"/>
              <a:t> </a:t>
            </a:r>
            <a:r>
              <a:rPr lang="en-GB" sz="1400" b="1" dirty="0" err="1"/>
              <a:t>Hilfestellung</a:t>
            </a:r>
            <a:r>
              <a:rPr lang="en-GB" sz="1400" b="1" dirty="0"/>
              <a:t> und </a:t>
            </a:r>
            <a:r>
              <a:rPr lang="en-GB" sz="1400" b="1" dirty="0" err="1"/>
              <a:t>schnellere</a:t>
            </a:r>
            <a:r>
              <a:rPr lang="en-GB" sz="1400" b="1" dirty="0"/>
              <a:t> </a:t>
            </a:r>
            <a:r>
              <a:rPr lang="en-GB" sz="1400" b="1" dirty="0" err="1"/>
              <a:t>Lernfortschritte</a:t>
            </a:r>
            <a:endParaRPr lang="en-GB" sz="1400" b="1" dirty="0"/>
          </a:p>
          <a:p>
            <a:pPr marL="285750" indent="-285750">
              <a:buFont typeface="Arial" panose="020B0604020202020204" pitchFamily="34" charset="0"/>
              <a:buChar char="•"/>
            </a:pPr>
            <a:r>
              <a:rPr lang="en-GB" sz="1400" b="1" dirty="0" err="1"/>
              <a:t>Automatisierte</a:t>
            </a:r>
            <a:r>
              <a:rPr lang="en-GB" sz="1400" b="1" dirty="0"/>
              <a:t> </a:t>
            </a:r>
            <a:r>
              <a:rPr lang="en-GB" sz="1400" b="1" dirty="0" err="1"/>
              <a:t>Erklärungen</a:t>
            </a:r>
            <a:r>
              <a:rPr lang="en-GB" sz="1400" b="1" dirty="0"/>
              <a:t>, </a:t>
            </a:r>
            <a:r>
              <a:rPr lang="en-GB" sz="1400" b="1" dirty="0" err="1"/>
              <a:t>Berechnungen</a:t>
            </a:r>
            <a:r>
              <a:rPr lang="en-GB" sz="1400" b="1" dirty="0"/>
              <a:t> und </a:t>
            </a:r>
            <a:r>
              <a:rPr lang="en-GB" sz="1400" b="1" dirty="0" err="1"/>
              <a:t>Visualisierungen</a:t>
            </a:r>
            <a:r>
              <a:rPr lang="en-GB" sz="1400" b="1" dirty="0"/>
              <a:t> </a:t>
            </a:r>
            <a:r>
              <a:rPr lang="en-GB" sz="1400" b="1" dirty="0" err="1"/>
              <a:t>erleichtern</a:t>
            </a:r>
            <a:r>
              <a:rPr lang="en-GB" sz="1400" b="1" dirty="0"/>
              <a:t> das </a:t>
            </a:r>
            <a:r>
              <a:rPr lang="en-GB" sz="1400" b="1" dirty="0" err="1"/>
              <a:t>Lernen</a:t>
            </a:r>
            <a:endParaRPr lang="en-GB" sz="1400" b="1" dirty="0"/>
          </a:p>
          <a:p>
            <a:pPr marL="285750" indent="-285750">
              <a:buFont typeface="Arial" panose="020B0604020202020204" pitchFamily="34" charset="0"/>
              <a:buChar char="•"/>
            </a:pPr>
            <a:r>
              <a:rPr lang="en-GB" sz="1400" b="1" dirty="0" err="1"/>
              <a:t>Entlastung</a:t>
            </a:r>
            <a:r>
              <a:rPr lang="en-GB" sz="1400" b="1" dirty="0"/>
              <a:t> von </a:t>
            </a:r>
            <a:r>
              <a:rPr lang="en-GB" sz="1400" b="1" dirty="0" err="1"/>
              <a:t>Lehrenden</a:t>
            </a:r>
            <a:r>
              <a:rPr lang="en-GB" sz="1400" b="1" dirty="0"/>
              <a:t> </a:t>
            </a:r>
            <a:r>
              <a:rPr lang="en-GB" sz="1400" b="1" dirty="0" err="1"/>
              <a:t>durch</a:t>
            </a:r>
            <a:r>
              <a:rPr lang="en-GB" sz="1400" b="1" dirty="0"/>
              <a:t> </a:t>
            </a:r>
            <a:r>
              <a:rPr lang="en-GB" sz="1400" b="1" dirty="0" err="1"/>
              <a:t>selbstständiges</a:t>
            </a:r>
            <a:r>
              <a:rPr lang="en-GB" sz="1400" b="1" dirty="0"/>
              <a:t> </a:t>
            </a:r>
            <a:r>
              <a:rPr lang="en-GB" sz="1400" b="1" dirty="0" err="1"/>
              <a:t>Lernen</a:t>
            </a:r>
            <a:r>
              <a:rPr lang="en-GB" sz="1400" b="1" dirty="0"/>
              <a:t> der </a:t>
            </a:r>
            <a:r>
              <a:rPr lang="en-GB" sz="1400" b="1" dirty="0" err="1"/>
              <a:t>Studierenden</a:t>
            </a:r>
            <a:endParaRPr lang="en-GB" sz="1400" b="1" dirty="0"/>
          </a:p>
          <a:p>
            <a:pPr marL="285750" indent="-285750">
              <a:buFont typeface="Arial" panose="020B0604020202020204" pitchFamily="34" charset="0"/>
              <a:buChar char="•"/>
            </a:pPr>
            <a:r>
              <a:rPr lang="en-GB" sz="1400" b="1" dirty="0" err="1"/>
              <a:t>Bereitstellung</a:t>
            </a:r>
            <a:r>
              <a:rPr lang="en-GB" sz="1400" b="1" dirty="0"/>
              <a:t> </a:t>
            </a:r>
            <a:r>
              <a:rPr lang="en-GB" sz="1400" b="1" dirty="0" err="1"/>
              <a:t>aktueller</a:t>
            </a:r>
            <a:r>
              <a:rPr lang="en-GB" sz="1400" b="1" dirty="0"/>
              <a:t> </a:t>
            </a:r>
            <a:r>
              <a:rPr lang="en-GB" sz="1400" b="1" dirty="0" err="1"/>
              <a:t>Inhalte</a:t>
            </a:r>
            <a:r>
              <a:rPr lang="en-GB" sz="1400" b="1" dirty="0"/>
              <a:t> </a:t>
            </a:r>
            <a:r>
              <a:rPr lang="en-GB" sz="1400" b="1" dirty="0" err="1"/>
              <a:t>durch</a:t>
            </a:r>
            <a:r>
              <a:rPr lang="en-GB" sz="1400" b="1" dirty="0"/>
              <a:t> </a:t>
            </a:r>
            <a:r>
              <a:rPr lang="en-GB" sz="1400" b="1" dirty="0" err="1"/>
              <a:t>Websuche</a:t>
            </a:r>
            <a:r>
              <a:rPr lang="en-GB" sz="1400" b="1" dirty="0"/>
              <a:t> und </a:t>
            </a:r>
            <a:r>
              <a:rPr lang="en-GB" sz="1400" b="1" dirty="0" err="1"/>
              <a:t>Literaturabgleich</a:t>
            </a:r>
            <a:endParaRPr lang="en-GB" sz="1400" b="1" dirty="0"/>
          </a:p>
          <a:p>
            <a:pPr marL="285750" indent="-285750">
              <a:buFont typeface="Arial" panose="020B0604020202020204" pitchFamily="34" charset="0"/>
              <a:buChar char="•"/>
            </a:pPr>
            <a:r>
              <a:rPr lang="en-GB" sz="1400" b="1" dirty="0" err="1"/>
              <a:t>Fördert</a:t>
            </a:r>
            <a:r>
              <a:rPr lang="en-GB" sz="1400" b="1" dirty="0"/>
              <a:t> </a:t>
            </a:r>
            <a:r>
              <a:rPr lang="en-GB" sz="1400" b="1" dirty="0" err="1"/>
              <a:t>effizientes</a:t>
            </a:r>
            <a:r>
              <a:rPr lang="en-GB" sz="1400" b="1" dirty="0"/>
              <a:t> und </a:t>
            </a:r>
            <a:r>
              <a:rPr lang="en-GB" sz="1400" b="1" dirty="0" err="1"/>
              <a:t>nachhaltiges</a:t>
            </a:r>
            <a:r>
              <a:rPr lang="en-GB" sz="1400" b="1" dirty="0"/>
              <a:t> </a:t>
            </a:r>
            <a:r>
              <a:rPr lang="en-GB" sz="1400" b="1" dirty="0" err="1"/>
              <a:t>Lernen</a:t>
            </a:r>
            <a:r>
              <a:rPr lang="en-GB" sz="1400" b="1" dirty="0"/>
              <a:t> </a:t>
            </a:r>
            <a:r>
              <a:rPr lang="en-GB" sz="1400" b="1" dirty="0" err="1"/>
              <a:t>im</a:t>
            </a:r>
            <a:r>
              <a:rPr lang="en-GB" sz="1400" b="1" dirty="0"/>
              <a:t> </a:t>
            </a:r>
            <a:r>
              <a:rPr lang="en-GB" sz="1400" b="1" dirty="0" err="1"/>
              <a:t>Statistikunterricht</a:t>
            </a:r>
            <a:endParaRPr lang="en-GB" sz="1400" dirty="0"/>
          </a:p>
        </p:txBody>
      </p:sp>
      <p:sp>
        <p:nvSpPr>
          <p:cNvPr id="17" name="TextBox 16">
            <a:extLst>
              <a:ext uri="{FF2B5EF4-FFF2-40B4-BE49-F238E27FC236}">
                <a16:creationId xmlns:a16="http://schemas.microsoft.com/office/drawing/2014/main" id="{4BF9B6CB-7255-2A5A-1D47-F2AF1919942D}"/>
              </a:ext>
            </a:extLst>
          </p:cNvPr>
          <p:cNvSpPr txBox="1"/>
          <p:nvPr/>
        </p:nvSpPr>
        <p:spPr>
          <a:xfrm>
            <a:off x="6151045" y="4907341"/>
            <a:ext cx="3528392" cy="430887"/>
          </a:xfrm>
          <a:prstGeom prst="rect">
            <a:avLst/>
          </a:prstGeom>
          <a:noFill/>
        </p:spPr>
        <p:txBody>
          <a:bodyPr wrap="square" rtlCol="0">
            <a:spAutoFit/>
          </a:bodyPr>
          <a:lstStyle/>
          <a:p>
            <a:pPr algn="ctr"/>
            <a:r>
              <a:rPr lang="de-DE" sz="1000" i="1" dirty="0"/>
              <a:t>„Der </a:t>
            </a:r>
            <a:r>
              <a:rPr lang="de-DE" sz="1000" i="1" dirty="0" err="1"/>
              <a:t>GenStatsCoach</a:t>
            </a:r>
            <a:r>
              <a:rPr lang="de-DE" sz="1000" i="1" dirty="0"/>
              <a:t>“</a:t>
            </a:r>
          </a:p>
          <a:p>
            <a:pPr algn="ctr"/>
            <a:r>
              <a:rPr lang="de-DE" sz="1000" i="1" dirty="0"/>
              <a:t>ChatGPT Image May 28, 2025, 02_12_51 </a:t>
            </a:r>
            <a:r>
              <a:rPr lang="de-DE" sz="1000" i="1" dirty="0" err="1"/>
              <a:t>AM.png</a:t>
            </a:r>
            <a:endParaRPr lang="de-DE" sz="1000" i="1" dirty="0"/>
          </a:p>
        </p:txBody>
      </p:sp>
      <p:sp>
        <p:nvSpPr>
          <p:cNvPr id="18" name="TextBox 17">
            <a:extLst>
              <a:ext uri="{FF2B5EF4-FFF2-40B4-BE49-F238E27FC236}">
                <a16:creationId xmlns:a16="http://schemas.microsoft.com/office/drawing/2014/main" id="{08C8285B-72BB-94D2-E9CB-BA87ED576983}"/>
              </a:ext>
            </a:extLst>
          </p:cNvPr>
          <p:cNvSpPr txBox="1"/>
          <p:nvPr/>
        </p:nvSpPr>
        <p:spPr>
          <a:xfrm>
            <a:off x="711786" y="6237312"/>
            <a:ext cx="7553582" cy="1545038"/>
          </a:xfrm>
          <a:prstGeom prst="rect">
            <a:avLst/>
          </a:prstGeom>
          <a:noFill/>
        </p:spPr>
        <p:txBody>
          <a:bodyPr wrap="square" numCol="2" rtlCol="0">
            <a:spAutoFit/>
          </a:bodyPr>
          <a:lstStyle/>
          <a:p>
            <a:r>
              <a:rPr lang="en-US" sz="800" dirty="0">
                <a:solidFill>
                  <a:schemeClr val="bg2"/>
                </a:solidFill>
              </a:rPr>
              <a:t>Bink, J. (2024). </a:t>
            </a:r>
          </a:p>
          <a:p>
            <a:r>
              <a:rPr lang="en-US" sz="800" dirty="0">
                <a:solidFill>
                  <a:schemeClr val="bg2"/>
                </a:solidFill>
              </a:rPr>
              <a:t>Rizvi, N. (2024). </a:t>
            </a:r>
          </a:p>
          <a:p>
            <a:r>
              <a:rPr lang="en-US" sz="800" dirty="0">
                <a:solidFill>
                  <a:schemeClr val="bg2"/>
                </a:solidFill>
              </a:rPr>
              <a:t>Chheang, V., Sharmin, S. (2024). </a:t>
            </a: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endParaRPr lang="en-US" sz="800" dirty="0">
              <a:solidFill>
                <a:schemeClr val="bg2"/>
              </a:solidFill>
            </a:endParaRPr>
          </a:p>
          <a:p>
            <a:r>
              <a:rPr lang="en-US" sz="800" dirty="0">
                <a:solidFill>
                  <a:schemeClr val="bg2"/>
                </a:solidFill>
              </a:rPr>
              <a:t>Wang, Z., </a:t>
            </a:r>
            <a:r>
              <a:rPr lang="en-US" sz="800" dirty="0" err="1">
                <a:solidFill>
                  <a:schemeClr val="bg2"/>
                </a:solidFill>
              </a:rPr>
              <a:t>Kiangala</a:t>
            </a:r>
            <a:r>
              <a:rPr lang="en-US" sz="800" dirty="0">
                <a:solidFill>
                  <a:schemeClr val="bg2"/>
                </a:solidFill>
              </a:rPr>
              <a:t>, K.S. (2024</a:t>
            </a:r>
          </a:p>
          <a:p>
            <a:r>
              <a:rPr lang="en-US" sz="800" dirty="0">
                <a:solidFill>
                  <a:schemeClr val="bg2"/>
                </a:solidFill>
              </a:rPr>
              <a:t>Megahed, F.M. et al. (2024). </a:t>
            </a:r>
          </a:p>
          <a:p>
            <a:r>
              <a:rPr lang="en-US" sz="800" dirty="0">
                <a:solidFill>
                  <a:schemeClr val="bg2"/>
                </a:solidFill>
              </a:rPr>
              <a:t>Coban, A., </a:t>
            </a:r>
            <a:r>
              <a:rPr lang="en-US" sz="800" dirty="0" err="1">
                <a:solidFill>
                  <a:schemeClr val="bg2"/>
                </a:solidFill>
              </a:rPr>
              <a:t>Küchemann</a:t>
            </a:r>
            <a:r>
              <a:rPr lang="en-US" sz="800" dirty="0">
                <a:solidFill>
                  <a:schemeClr val="bg2"/>
                </a:solidFill>
              </a:rPr>
              <a:t>, S., Durst, J. (2025). </a:t>
            </a:r>
          </a:p>
        </p:txBody>
      </p:sp>
      <p:pic>
        <p:nvPicPr>
          <p:cNvPr id="1026" name="Picture 2" descr="Generated image">
            <a:extLst>
              <a:ext uri="{FF2B5EF4-FFF2-40B4-BE49-F238E27FC236}">
                <a16:creationId xmlns:a16="http://schemas.microsoft.com/office/drawing/2014/main" id="{73283ABE-6296-9A2B-B8D7-D032DEFB7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834" y="1836201"/>
            <a:ext cx="2890767" cy="2890767"/>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69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AB20C-F471-9224-A5CE-441F8AA2D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50961-97BC-ED31-8F87-1A54A1D1CFBE}"/>
              </a:ext>
            </a:extLst>
          </p:cNvPr>
          <p:cNvSpPr>
            <a:spLocks noGrp="1"/>
          </p:cNvSpPr>
          <p:nvPr>
            <p:ph type="title"/>
          </p:nvPr>
        </p:nvSpPr>
        <p:spPr>
          <a:xfrm>
            <a:off x="1405290" y="-145776"/>
            <a:ext cx="8534400" cy="838200"/>
          </a:xfrm>
        </p:spPr>
        <p:txBody>
          <a:bodyPr/>
          <a:lstStyle/>
          <a:p>
            <a:r>
              <a:rPr lang="de-DE" dirty="0"/>
              <a:t>Ziel</a:t>
            </a:r>
          </a:p>
        </p:txBody>
      </p:sp>
      <p:sp>
        <p:nvSpPr>
          <p:cNvPr id="4" name="Date Placeholder 3">
            <a:extLst>
              <a:ext uri="{FF2B5EF4-FFF2-40B4-BE49-F238E27FC236}">
                <a16:creationId xmlns:a16="http://schemas.microsoft.com/office/drawing/2014/main" id="{82709862-4990-6F2C-2A75-71F0955F2DD2}"/>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dirty="0"/>
          </a:p>
        </p:txBody>
      </p:sp>
      <p:sp>
        <p:nvSpPr>
          <p:cNvPr id="5" name="Slide Number Placeholder 4">
            <a:extLst>
              <a:ext uri="{FF2B5EF4-FFF2-40B4-BE49-F238E27FC236}">
                <a16:creationId xmlns:a16="http://schemas.microsoft.com/office/drawing/2014/main" id="{92B708B0-B498-2E9B-7850-7CAC6668304B}"/>
              </a:ext>
            </a:extLst>
          </p:cNvPr>
          <p:cNvSpPr>
            <a:spLocks noGrp="1"/>
          </p:cNvSpPr>
          <p:nvPr>
            <p:ph type="sldNum" sz="quarter" idx="11"/>
          </p:nvPr>
        </p:nvSpPr>
        <p:spPr/>
        <p:txBody>
          <a:bodyPr/>
          <a:lstStyle/>
          <a:p>
            <a:r>
              <a:rPr lang="de-DE" altLang="de-DE" dirty="0"/>
              <a:t>Seite </a:t>
            </a:r>
            <a:fld id="{8A07ED2B-52BA-4914-BF02-1934E264E68E}" type="slidenum">
              <a:rPr lang="de-DE" altLang="de-DE" smtClean="0"/>
              <a:pPr/>
              <a:t>5</a:t>
            </a:fld>
            <a:endParaRPr lang="de-DE" altLang="de-DE" dirty="0"/>
          </a:p>
        </p:txBody>
      </p:sp>
      <p:grpSp>
        <p:nvGrpSpPr>
          <p:cNvPr id="23" name="Group 22">
            <a:extLst>
              <a:ext uri="{FF2B5EF4-FFF2-40B4-BE49-F238E27FC236}">
                <a16:creationId xmlns:a16="http://schemas.microsoft.com/office/drawing/2014/main" id="{0DC6F2A7-09CE-36A4-CA6F-776F570BBFBB}"/>
              </a:ext>
            </a:extLst>
          </p:cNvPr>
          <p:cNvGrpSpPr/>
          <p:nvPr/>
        </p:nvGrpSpPr>
        <p:grpSpPr>
          <a:xfrm>
            <a:off x="2252195" y="3919122"/>
            <a:ext cx="765600" cy="765600"/>
            <a:chOff x="2283468" y="3199785"/>
            <a:chExt cx="765600" cy="765600"/>
          </a:xfrm>
        </p:grpSpPr>
        <p:sp>
          <p:nvSpPr>
            <p:cNvPr id="7" name="Google Shape;2158;p48">
              <a:extLst>
                <a:ext uri="{FF2B5EF4-FFF2-40B4-BE49-F238E27FC236}">
                  <a16:creationId xmlns:a16="http://schemas.microsoft.com/office/drawing/2014/main" id="{B3F1CCC1-2ED9-8845-25AE-4A45DE832A6D}"/>
                </a:ext>
              </a:extLst>
            </p:cNvPr>
            <p:cNvSpPr/>
            <p:nvPr/>
          </p:nvSpPr>
          <p:spPr>
            <a:xfrm>
              <a:off x="2283468" y="3199785"/>
              <a:ext cx="765600" cy="765600"/>
            </a:xfrm>
            <a:prstGeom prst="ellipse">
              <a:avLst/>
            </a:prstGeom>
            <a:solidFill>
              <a:schemeClr val="accent3">
                <a:lumMod val="85000"/>
              </a:schemeClr>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raphic 7" descr="Target with solid fill">
              <a:extLst>
                <a:ext uri="{FF2B5EF4-FFF2-40B4-BE49-F238E27FC236}">
                  <a16:creationId xmlns:a16="http://schemas.microsoft.com/office/drawing/2014/main" id="{228F0E02-557F-14BA-0096-3E196C4C40A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50337" y="3266827"/>
              <a:ext cx="631861" cy="631861"/>
            </a:xfrm>
            <a:prstGeom prst="rect">
              <a:avLst/>
            </a:prstGeom>
          </p:spPr>
        </p:pic>
      </p:grpSp>
      <p:sp>
        <p:nvSpPr>
          <p:cNvPr id="12" name="TextBox 11">
            <a:extLst>
              <a:ext uri="{FF2B5EF4-FFF2-40B4-BE49-F238E27FC236}">
                <a16:creationId xmlns:a16="http://schemas.microsoft.com/office/drawing/2014/main" id="{FDBE29E8-C732-D596-9653-15162249A082}"/>
              </a:ext>
            </a:extLst>
          </p:cNvPr>
          <p:cNvSpPr txBox="1"/>
          <p:nvPr/>
        </p:nvSpPr>
        <p:spPr>
          <a:xfrm>
            <a:off x="85417" y="4713179"/>
            <a:ext cx="5587664" cy="1668149"/>
          </a:xfrm>
          <a:prstGeom prst="rect">
            <a:avLst/>
          </a:prstGeom>
          <a:noFill/>
        </p:spPr>
        <p:txBody>
          <a:bodyPr wrap="square">
            <a:spAutoFit/>
          </a:bodyPr>
          <a:lstStyle/>
          <a:p>
            <a:pPr marL="285750" indent="-285750">
              <a:buFont typeface="Wingdings" pitchFamily="2" charset="2"/>
              <a:buChar char="Ø"/>
            </a:pPr>
            <a:r>
              <a:rPr lang="en-GB" sz="1600" dirty="0" err="1"/>
              <a:t>Entwicklung</a:t>
            </a:r>
            <a:r>
              <a:rPr lang="en-GB" sz="1600" dirty="0"/>
              <a:t> </a:t>
            </a:r>
            <a:r>
              <a:rPr lang="en-GB" sz="1600" dirty="0" err="1"/>
              <a:t>eines</a:t>
            </a:r>
            <a:r>
              <a:rPr lang="en-GB" sz="1600" dirty="0"/>
              <a:t> </a:t>
            </a:r>
            <a:r>
              <a:rPr lang="en-GB" sz="1600" dirty="0" err="1"/>
              <a:t>personalisierten</a:t>
            </a:r>
            <a:r>
              <a:rPr lang="en-GB" sz="1600" dirty="0"/>
              <a:t> </a:t>
            </a:r>
            <a:r>
              <a:rPr lang="en-GB" sz="1600" dirty="0" err="1"/>
              <a:t>Statistik</a:t>
            </a:r>
            <a:r>
              <a:rPr lang="en-GB" sz="1600" dirty="0"/>
              <a:t>-Coaches, der </a:t>
            </a:r>
            <a:r>
              <a:rPr lang="en-GB" sz="1600" dirty="0" err="1"/>
              <a:t>interaktiv</a:t>
            </a:r>
            <a:r>
              <a:rPr lang="en-GB" sz="1600" dirty="0"/>
              <a:t> </a:t>
            </a:r>
            <a:r>
              <a:rPr lang="en-GB" sz="1600" dirty="0" err="1"/>
              <a:t>beim</a:t>
            </a:r>
            <a:r>
              <a:rPr lang="en-GB" sz="1600" dirty="0"/>
              <a:t> </a:t>
            </a:r>
            <a:r>
              <a:rPr lang="en-GB" sz="1600" dirty="0" err="1"/>
              <a:t>Verständnis</a:t>
            </a:r>
            <a:r>
              <a:rPr lang="en-GB" sz="1600" dirty="0"/>
              <a:t> und der </a:t>
            </a:r>
            <a:r>
              <a:rPr lang="en-GB" sz="1600" dirty="0" err="1"/>
              <a:t>Anwendung</a:t>
            </a:r>
            <a:r>
              <a:rPr lang="en-GB" sz="1600" dirty="0"/>
              <a:t> </a:t>
            </a:r>
            <a:r>
              <a:rPr lang="en-GB" sz="1600" dirty="0" err="1"/>
              <a:t>statistischer</a:t>
            </a:r>
            <a:r>
              <a:rPr lang="en-GB" sz="1600" dirty="0"/>
              <a:t> </a:t>
            </a:r>
            <a:r>
              <a:rPr lang="en-GB" sz="1600" dirty="0" err="1"/>
              <a:t>Methoden</a:t>
            </a:r>
            <a:r>
              <a:rPr lang="en-GB" sz="1600" dirty="0"/>
              <a:t> </a:t>
            </a:r>
            <a:r>
              <a:rPr lang="en-GB" sz="1600" dirty="0" err="1"/>
              <a:t>unterstützt</a:t>
            </a:r>
            <a:endParaRPr lang="en-GB" sz="1600" dirty="0"/>
          </a:p>
          <a:p>
            <a:pPr marL="285750" indent="-285750">
              <a:buFont typeface="Wingdings" pitchFamily="2" charset="2"/>
              <a:buChar char="Ø"/>
            </a:pPr>
            <a:r>
              <a:rPr lang="en-GB" sz="1600" dirty="0" err="1"/>
              <a:t>Bereitstellung</a:t>
            </a:r>
            <a:r>
              <a:rPr lang="en-GB" sz="1600" dirty="0"/>
              <a:t> </a:t>
            </a:r>
            <a:r>
              <a:rPr lang="en-GB" sz="1600" dirty="0" err="1"/>
              <a:t>einer</a:t>
            </a:r>
            <a:r>
              <a:rPr lang="en-GB" sz="1600" dirty="0"/>
              <a:t> </a:t>
            </a:r>
            <a:r>
              <a:rPr lang="en-GB" sz="1600" dirty="0" err="1"/>
              <a:t>benutzerfreundlichen</a:t>
            </a:r>
            <a:r>
              <a:rPr lang="en-GB" sz="1600" dirty="0"/>
              <a:t> Chat-</a:t>
            </a:r>
            <a:r>
              <a:rPr lang="en-GB" sz="1600" dirty="0" err="1"/>
              <a:t>Oberfläche</a:t>
            </a:r>
            <a:r>
              <a:rPr lang="en-GB" sz="1600" dirty="0"/>
              <a:t> für </a:t>
            </a:r>
            <a:r>
              <a:rPr lang="en-GB" sz="1600" dirty="0" err="1"/>
              <a:t>direkte</a:t>
            </a:r>
            <a:r>
              <a:rPr lang="en-GB" sz="1600" dirty="0"/>
              <a:t> </a:t>
            </a:r>
            <a:r>
              <a:rPr lang="en-GB" sz="1600" dirty="0" err="1"/>
              <a:t>Kommunikation</a:t>
            </a:r>
            <a:r>
              <a:rPr lang="en-GB" sz="1600" dirty="0"/>
              <a:t> </a:t>
            </a:r>
            <a:r>
              <a:rPr lang="en-GB" sz="1600" dirty="0" err="1"/>
              <a:t>mit</a:t>
            </a:r>
            <a:r>
              <a:rPr lang="en-GB" sz="1600" dirty="0"/>
              <a:t> </a:t>
            </a:r>
            <a:r>
              <a:rPr lang="en-GB" sz="1600" dirty="0" err="1"/>
              <a:t>dem</a:t>
            </a:r>
            <a:r>
              <a:rPr lang="en-GB" sz="1600" dirty="0"/>
              <a:t> AI-Coach</a:t>
            </a:r>
          </a:p>
          <a:p>
            <a:endParaRPr lang="en-GB" sz="1600" dirty="0"/>
          </a:p>
        </p:txBody>
      </p:sp>
      <p:sp>
        <p:nvSpPr>
          <p:cNvPr id="10" name="TextBox 9">
            <a:extLst>
              <a:ext uri="{FF2B5EF4-FFF2-40B4-BE49-F238E27FC236}">
                <a16:creationId xmlns:a16="http://schemas.microsoft.com/office/drawing/2014/main" id="{57DAE13E-2C9B-C6A7-CF30-A99DA3BD31C6}"/>
              </a:ext>
            </a:extLst>
          </p:cNvPr>
          <p:cNvSpPr txBox="1"/>
          <p:nvPr/>
        </p:nvSpPr>
        <p:spPr>
          <a:xfrm>
            <a:off x="85417" y="1579204"/>
            <a:ext cx="5371639" cy="2209836"/>
          </a:xfrm>
          <a:prstGeom prst="rect">
            <a:avLst/>
          </a:prstGeom>
          <a:noFill/>
        </p:spPr>
        <p:txBody>
          <a:bodyPr wrap="square">
            <a:spAutoFit/>
          </a:bodyPr>
          <a:lstStyle/>
          <a:p>
            <a:pPr marL="285750" indent="-285750">
              <a:buFont typeface="Arial" panose="020B0604020202020204" pitchFamily="34" charset="0"/>
              <a:buChar char="•"/>
            </a:pPr>
            <a:r>
              <a:rPr lang="en-GB" sz="1600" b="1" dirty="0"/>
              <a:t>Chat UI </a:t>
            </a:r>
            <a:r>
              <a:rPr lang="en-GB" sz="1600" dirty="0" err="1"/>
              <a:t>mit</a:t>
            </a:r>
            <a:r>
              <a:rPr lang="en-GB" sz="1600" dirty="0"/>
              <a:t> </a:t>
            </a:r>
            <a:r>
              <a:rPr lang="en-GB" sz="1600" dirty="0" err="1"/>
              <a:t>interaktivem</a:t>
            </a:r>
            <a:r>
              <a:rPr lang="en-GB" sz="1600" dirty="0"/>
              <a:t> Frontend</a:t>
            </a:r>
          </a:p>
          <a:p>
            <a:pPr marL="285750" indent="-285750">
              <a:buFont typeface="Arial" panose="020B0604020202020204" pitchFamily="34" charset="0"/>
              <a:buChar char="•"/>
            </a:pPr>
            <a:r>
              <a:rPr lang="en-GB" sz="1600" b="1" dirty="0"/>
              <a:t>Backend-API </a:t>
            </a:r>
            <a:r>
              <a:rPr lang="en-GB" sz="1600" dirty="0" err="1"/>
              <a:t>als</a:t>
            </a:r>
            <a:r>
              <a:rPr lang="en-GB" sz="1600" dirty="0"/>
              <a:t> </a:t>
            </a:r>
            <a:r>
              <a:rPr lang="en-GB" sz="1600" dirty="0" err="1"/>
              <a:t>Schnittstelle</a:t>
            </a:r>
            <a:r>
              <a:rPr lang="en-GB" sz="1600" dirty="0"/>
              <a:t> </a:t>
            </a:r>
            <a:r>
              <a:rPr lang="en-GB" sz="1600" dirty="0" err="1"/>
              <a:t>zwischen</a:t>
            </a:r>
            <a:r>
              <a:rPr lang="en-GB" sz="1600" dirty="0"/>
              <a:t> UI und KI-</a:t>
            </a:r>
            <a:r>
              <a:rPr lang="en-GB" sz="1600" dirty="0" err="1"/>
              <a:t>Modulen</a:t>
            </a:r>
            <a:r>
              <a:rPr lang="en-GB" sz="1600" dirty="0"/>
              <a:t>, </a:t>
            </a:r>
            <a:r>
              <a:rPr lang="en-GB" sz="1600" dirty="0" err="1"/>
              <a:t>steuert</a:t>
            </a:r>
            <a:r>
              <a:rPr lang="en-GB" sz="1600" dirty="0"/>
              <a:t> </a:t>
            </a:r>
            <a:r>
              <a:rPr lang="en-GB" sz="1600" dirty="0" err="1"/>
              <a:t>Datenfluss</a:t>
            </a:r>
            <a:r>
              <a:rPr lang="en-GB" sz="1600" dirty="0"/>
              <a:t> und </a:t>
            </a:r>
            <a:r>
              <a:rPr lang="en-GB" sz="1600" dirty="0" err="1"/>
              <a:t>Geschäftslogik</a:t>
            </a:r>
            <a:endParaRPr lang="en-GB" sz="1600" dirty="0"/>
          </a:p>
          <a:p>
            <a:pPr marL="285750" indent="-285750">
              <a:buFont typeface="Arial" panose="020B0604020202020204" pitchFamily="34" charset="0"/>
              <a:buChar char="•"/>
            </a:pPr>
            <a:r>
              <a:rPr lang="en-GB" sz="1600" b="1" dirty="0"/>
              <a:t>AI-</a:t>
            </a:r>
            <a:r>
              <a:rPr lang="en-GB" sz="1600" b="1" dirty="0" err="1"/>
              <a:t>Agenten</a:t>
            </a:r>
            <a:r>
              <a:rPr lang="en-GB" sz="1600" b="1" dirty="0"/>
              <a:t> </a:t>
            </a:r>
            <a:r>
              <a:rPr lang="en-GB" sz="1600" dirty="0" err="1"/>
              <a:t>als</a:t>
            </a:r>
            <a:r>
              <a:rPr lang="en-GB" sz="1600" dirty="0"/>
              <a:t> Module </a:t>
            </a:r>
            <a:r>
              <a:rPr lang="en-GB" sz="1600" dirty="0" err="1"/>
              <a:t>zur</a:t>
            </a:r>
            <a:r>
              <a:rPr lang="en-GB" sz="1600" dirty="0"/>
              <a:t> </a:t>
            </a:r>
            <a:r>
              <a:rPr lang="en-GB" sz="1600" dirty="0" err="1"/>
              <a:t>Beantwortung</a:t>
            </a:r>
            <a:r>
              <a:rPr lang="en-GB" sz="1600" dirty="0"/>
              <a:t> von </a:t>
            </a:r>
            <a:r>
              <a:rPr lang="en-GB" sz="1600" dirty="0" err="1"/>
              <a:t>Statistikfragen</a:t>
            </a:r>
            <a:r>
              <a:rPr lang="en-GB" sz="1600" dirty="0"/>
              <a:t>, </a:t>
            </a:r>
            <a:r>
              <a:rPr lang="en-GB" sz="1600" dirty="0" err="1"/>
              <a:t>Durchführen</a:t>
            </a:r>
            <a:r>
              <a:rPr lang="en-GB" sz="1600" dirty="0"/>
              <a:t> von </a:t>
            </a:r>
            <a:r>
              <a:rPr lang="en-GB" sz="1600" dirty="0" err="1"/>
              <a:t>Berechnungen</a:t>
            </a:r>
            <a:r>
              <a:rPr lang="en-GB" sz="1600" dirty="0"/>
              <a:t> und </a:t>
            </a:r>
            <a:r>
              <a:rPr lang="en-GB" sz="1600" dirty="0" err="1"/>
              <a:t>Erzeugung</a:t>
            </a:r>
            <a:r>
              <a:rPr lang="en-GB" sz="1600" dirty="0"/>
              <a:t> von </a:t>
            </a:r>
            <a:r>
              <a:rPr lang="en-GB" sz="1600" dirty="0" err="1"/>
              <a:t>Diagrammen</a:t>
            </a:r>
            <a:endParaRPr lang="en-GB" sz="1600" dirty="0"/>
          </a:p>
          <a:p>
            <a:pPr marL="285750" indent="-285750">
              <a:buFont typeface="Arial" panose="020B0604020202020204" pitchFamily="34" charset="0"/>
              <a:buChar char="•"/>
            </a:pPr>
            <a:r>
              <a:rPr lang="en-GB" sz="1600" b="1" dirty="0"/>
              <a:t>RAG</a:t>
            </a:r>
            <a:r>
              <a:rPr lang="en-GB" sz="1600" dirty="0"/>
              <a:t> Framework </a:t>
            </a:r>
            <a:r>
              <a:rPr lang="en-GB" sz="1600" dirty="0" err="1"/>
              <a:t>mit</a:t>
            </a:r>
            <a:r>
              <a:rPr lang="en-GB" sz="1600" dirty="0"/>
              <a:t> </a:t>
            </a:r>
            <a:r>
              <a:rPr lang="en-GB" sz="1600" dirty="0" err="1"/>
              <a:t>Vektordatenbank</a:t>
            </a:r>
            <a:r>
              <a:rPr lang="en-GB" sz="1600" dirty="0"/>
              <a:t> </a:t>
            </a:r>
            <a:r>
              <a:rPr lang="en-GB" sz="1600" dirty="0" err="1"/>
              <a:t>zur</a:t>
            </a:r>
            <a:r>
              <a:rPr lang="en-GB" sz="1600" dirty="0"/>
              <a:t> Integration von </a:t>
            </a:r>
            <a:r>
              <a:rPr lang="en-GB" sz="1600" dirty="0" err="1"/>
              <a:t>externem</a:t>
            </a:r>
            <a:r>
              <a:rPr lang="en-GB" sz="1600" dirty="0"/>
              <a:t> Wissen </a:t>
            </a:r>
            <a:r>
              <a:rPr lang="en-GB" sz="1600" dirty="0" err="1"/>
              <a:t>aus</a:t>
            </a:r>
            <a:r>
              <a:rPr lang="en-GB" sz="1600" dirty="0"/>
              <a:t> </a:t>
            </a:r>
            <a:r>
              <a:rPr lang="en-GB" sz="1600" dirty="0" err="1"/>
              <a:t>Literatur</a:t>
            </a:r>
            <a:r>
              <a:rPr lang="en-GB" sz="1600" dirty="0"/>
              <a:t> und Web</a:t>
            </a:r>
          </a:p>
        </p:txBody>
      </p:sp>
      <p:grpSp>
        <p:nvGrpSpPr>
          <p:cNvPr id="24" name="Group 23">
            <a:extLst>
              <a:ext uri="{FF2B5EF4-FFF2-40B4-BE49-F238E27FC236}">
                <a16:creationId xmlns:a16="http://schemas.microsoft.com/office/drawing/2014/main" id="{2D18C886-494E-5D40-AC04-F82EF119FDEE}"/>
              </a:ext>
            </a:extLst>
          </p:cNvPr>
          <p:cNvGrpSpPr/>
          <p:nvPr/>
        </p:nvGrpSpPr>
        <p:grpSpPr>
          <a:xfrm>
            <a:off x="2241684" y="791192"/>
            <a:ext cx="765600" cy="765600"/>
            <a:chOff x="2093206" y="764704"/>
            <a:chExt cx="765600" cy="765600"/>
          </a:xfrm>
        </p:grpSpPr>
        <p:sp>
          <p:nvSpPr>
            <p:cNvPr id="3" name="Google Shape;2158;p48">
              <a:extLst>
                <a:ext uri="{FF2B5EF4-FFF2-40B4-BE49-F238E27FC236}">
                  <a16:creationId xmlns:a16="http://schemas.microsoft.com/office/drawing/2014/main" id="{F68390B0-C9EF-1B06-1477-2482B5559D80}"/>
                </a:ext>
              </a:extLst>
            </p:cNvPr>
            <p:cNvSpPr/>
            <p:nvPr/>
          </p:nvSpPr>
          <p:spPr>
            <a:xfrm>
              <a:off x="2093206" y="764704"/>
              <a:ext cx="765600" cy="765600"/>
            </a:xfrm>
            <a:prstGeom prst="ellipse">
              <a:avLst/>
            </a:prstGeom>
            <a:solidFill>
              <a:schemeClr val="accent3">
                <a:lumMod val="85000"/>
              </a:schemeClr>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 name="Graphic 16" descr="Cause And Effect with solid fill">
              <a:extLst>
                <a:ext uri="{FF2B5EF4-FFF2-40B4-BE49-F238E27FC236}">
                  <a16:creationId xmlns:a16="http://schemas.microsoft.com/office/drawing/2014/main" id="{837CD7C2-786B-8E99-87F3-EDEB8FE394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4688" y="801126"/>
              <a:ext cx="683658" cy="683658"/>
            </a:xfrm>
            <a:prstGeom prst="rect">
              <a:avLst/>
            </a:prstGeom>
          </p:spPr>
        </p:pic>
      </p:grpSp>
      <p:pic>
        <p:nvPicPr>
          <p:cNvPr id="21" name="Picture 20" descr="A cartoon of a robot walking on a path with a map&#10;&#10;AI-generated content may be incorrect.">
            <a:extLst>
              <a:ext uri="{FF2B5EF4-FFF2-40B4-BE49-F238E27FC236}">
                <a16:creationId xmlns:a16="http://schemas.microsoft.com/office/drawing/2014/main" id="{EC224E8F-AB8D-4240-8950-0BE49AFB8DB4}"/>
              </a:ext>
            </a:extLst>
          </p:cNvPr>
          <p:cNvPicPr>
            <a:picLocks noChangeAspect="1"/>
          </p:cNvPicPr>
          <p:nvPr/>
        </p:nvPicPr>
        <p:blipFill>
          <a:blip r:embed="rId7"/>
          <a:stretch>
            <a:fillRect/>
          </a:stretch>
        </p:blipFill>
        <p:spPr>
          <a:xfrm>
            <a:off x="5625812" y="1213587"/>
            <a:ext cx="3922248" cy="3922248"/>
          </a:xfrm>
          <a:prstGeom prst="roundRect">
            <a:avLst/>
          </a:prstGeom>
        </p:spPr>
      </p:pic>
      <p:sp>
        <p:nvSpPr>
          <p:cNvPr id="22" name="TextBox 21">
            <a:extLst>
              <a:ext uri="{FF2B5EF4-FFF2-40B4-BE49-F238E27FC236}">
                <a16:creationId xmlns:a16="http://schemas.microsoft.com/office/drawing/2014/main" id="{654A74C1-B359-7103-8C47-691CC8B8B7A6}"/>
              </a:ext>
            </a:extLst>
          </p:cNvPr>
          <p:cNvSpPr txBox="1"/>
          <p:nvPr/>
        </p:nvSpPr>
        <p:spPr>
          <a:xfrm>
            <a:off x="5457056" y="5182510"/>
            <a:ext cx="4250568" cy="892552"/>
          </a:xfrm>
          <a:prstGeom prst="rect">
            <a:avLst/>
          </a:prstGeom>
          <a:noFill/>
        </p:spPr>
        <p:txBody>
          <a:bodyPr wrap="square" rtlCol="0">
            <a:spAutoFit/>
          </a:bodyPr>
          <a:lstStyle/>
          <a:p>
            <a:pPr algn="ctr"/>
            <a:r>
              <a:rPr lang="de-DE" sz="1000" i="1" dirty="0"/>
              <a:t>„Tapfer beginnt der </a:t>
            </a:r>
            <a:r>
              <a:rPr lang="de-DE" sz="1000" i="1" dirty="0" err="1"/>
              <a:t>GenStatsCoach</a:t>
            </a:r>
            <a:r>
              <a:rPr lang="de-DE" sz="1000" i="1" dirty="0"/>
              <a:t> seine Reise zu Mt. Wisdom, wo der Schatz des unbegrenzten statistischen Wissens vergraben ist. Mit diesem kann er das Volk der </a:t>
            </a:r>
            <a:r>
              <a:rPr lang="de-DE" sz="1000" i="1" dirty="0" err="1"/>
              <a:t>Studentus</a:t>
            </a:r>
            <a:r>
              <a:rPr lang="de-DE" sz="1000" i="1" dirty="0"/>
              <a:t> vor den Gefahren des Unwissens und Lernstresses beschützen“</a:t>
            </a:r>
          </a:p>
          <a:p>
            <a:pPr algn="ctr"/>
            <a:r>
              <a:rPr lang="de-DE" sz="1000" i="1" dirty="0"/>
              <a:t>ChatGPT Image May 16, 2025, 09_37_01 </a:t>
            </a:r>
            <a:r>
              <a:rPr lang="de-DE" sz="1000" i="1" dirty="0" err="1"/>
              <a:t>AM.png</a:t>
            </a:r>
            <a:endParaRPr lang="de-DE" sz="1000" i="1" dirty="0"/>
          </a:p>
        </p:txBody>
      </p:sp>
      <p:pic>
        <p:nvPicPr>
          <p:cNvPr id="25" name="Picture 24" descr="A scroll with black text&#10;&#10;AI-generated content may be incorrect.">
            <a:extLst>
              <a:ext uri="{FF2B5EF4-FFF2-40B4-BE49-F238E27FC236}">
                <a16:creationId xmlns:a16="http://schemas.microsoft.com/office/drawing/2014/main" id="{E363B876-063C-CB24-7C26-3D7407459BEB}"/>
              </a:ext>
            </a:extLst>
          </p:cNvPr>
          <p:cNvPicPr>
            <a:picLocks noChangeAspect="1"/>
          </p:cNvPicPr>
          <p:nvPr/>
        </p:nvPicPr>
        <p:blipFill>
          <a:blip r:embed="rId8">
            <a:clrChange>
              <a:clrFrom>
                <a:srgbClr val="F5DFBA"/>
              </a:clrFrom>
              <a:clrTo>
                <a:srgbClr val="F5DFBA">
                  <a:alpha val="0"/>
                </a:srgbClr>
              </a:clrTo>
            </a:clrChange>
          </a:blip>
          <a:stretch>
            <a:fillRect/>
          </a:stretch>
        </p:blipFill>
        <p:spPr>
          <a:xfrm>
            <a:off x="399987" y="1655560"/>
            <a:ext cx="4807056" cy="3204705"/>
          </a:xfrm>
          <a:prstGeom prst="rect">
            <a:avLst/>
          </a:prstGeom>
        </p:spPr>
      </p:pic>
      <p:sp>
        <p:nvSpPr>
          <p:cNvPr id="26" name="TextBox 25">
            <a:extLst>
              <a:ext uri="{FF2B5EF4-FFF2-40B4-BE49-F238E27FC236}">
                <a16:creationId xmlns:a16="http://schemas.microsoft.com/office/drawing/2014/main" id="{85C4EAB5-5173-993F-3B55-7498AE6B520F}"/>
              </a:ext>
            </a:extLst>
          </p:cNvPr>
          <p:cNvSpPr txBox="1"/>
          <p:nvPr/>
        </p:nvSpPr>
        <p:spPr>
          <a:xfrm>
            <a:off x="711786" y="6237312"/>
            <a:ext cx="7553582" cy="430887"/>
          </a:xfrm>
          <a:prstGeom prst="rect">
            <a:avLst/>
          </a:prstGeom>
          <a:noFill/>
        </p:spPr>
        <p:txBody>
          <a:bodyPr wrap="square" numCol="2" rtlCol="0">
            <a:spAutoFit/>
          </a:bodyPr>
          <a:lstStyle/>
          <a:p>
            <a:r>
              <a:rPr lang="en-GB" sz="1000" dirty="0" err="1"/>
              <a:t>Opanasenko</a:t>
            </a:r>
            <a:r>
              <a:rPr lang="en-GB" sz="1000" dirty="0"/>
              <a:t> et al., 2024</a:t>
            </a:r>
          </a:p>
          <a:p>
            <a:r>
              <a:rPr lang="en-GB" sz="1000" dirty="0"/>
              <a:t>Moons, L.H.F., 2024. </a:t>
            </a:r>
          </a:p>
          <a:p>
            <a:r>
              <a:rPr lang="en-GB" sz="1000" dirty="0"/>
              <a:t>Chan &amp; Li, 2025</a:t>
            </a:r>
          </a:p>
          <a:p>
            <a:r>
              <a:rPr lang="en-GB" sz="1000" dirty="0"/>
              <a:t>Malathi et al., 2024. </a:t>
            </a:r>
          </a:p>
        </p:txBody>
      </p:sp>
    </p:spTree>
    <p:extLst>
      <p:ext uri="{BB962C8B-B14F-4D97-AF65-F5344CB8AC3E}">
        <p14:creationId xmlns:p14="http://schemas.microsoft.com/office/powerpoint/2010/main" val="130252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15C4-8468-4CC8-D215-7EF3E3B71CC0}"/>
              </a:ext>
            </a:extLst>
          </p:cNvPr>
          <p:cNvSpPr>
            <a:spLocks noGrp="1"/>
          </p:cNvSpPr>
          <p:nvPr>
            <p:ph type="title"/>
          </p:nvPr>
        </p:nvSpPr>
        <p:spPr>
          <a:xfrm>
            <a:off x="1402373" y="-159344"/>
            <a:ext cx="8534400" cy="838200"/>
          </a:xfrm>
        </p:spPr>
        <p:txBody>
          <a:bodyPr/>
          <a:lstStyle/>
          <a:p>
            <a:r>
              <a:rPr lang="en-US" dirty="0" err="1"/>
              <a:t>Forschungsmethodik</a:t>
            </a:r>
            <a:endParaRPr lang="en-US" dirty="0"/>
          </a:p>
        </p:txBody>
      </p:sp>
      <p:sp>
        <p:nvSpPr>
          <p:cNvPr id="5" name="Slide Number Placeholder 4">
            <a:extLst>
              <a:ext uri="{FF2B5EF4-FFF2-40B4-BE49-F238E27FC236}">
                <a16:creationId xmlns:a16="http://schemas.microsoft.com/office/drawing/2014/main" id="{4A40963B-145B-F7AF-61F7-4D675035C5EC}"/>
              </a:ext>
            </a:extLst>
          </p:cNvPr>
          <p:cNvSpPr>
            <a:spLocks noGrp="1"/>
          </p:cNvSpPr>
          <p:nvPr>
            <p:ph type="sldNum" sz="quarter" idx="11"/>
          </p:nvPr>
        </p:nvSpPr>
        <p:spPr/>
        <p:txBody>
          <a:bodyPr/>
          <a:lstStyle/>
          <a:p>
            <a:r>
              <a:rPr lang="en-US" altLang="de-DE" dirty="0" err="1"/>
              <a:t>Seite</a:t>
            </a:r>
            <a:r>
              <a:rPr lang="en-US" altLang="de-DE" dirty="0"/>
              <a:t> </a:t>
            </a:r>
            <a:fld id="{8A07ED2B-52BA-4914-BF02-1934E264E68E}" type="slidenum">
              <a:rPr lang="en-US" altLang="de-DE" smtClean="0"/>
              <a:pPr/>
              <a:t>6</a:t>
            </a:fld>
            <a:endParaRPr lang="en-US" altLang="de-DE" dirty="0"/>
          </a:p>
        </p:txBody>
      </p:sp>
      <p:graphicFrame>
        <p:nvGraphicFramePr>
          <p:cNvPr id="6" name="Diagramm 5">
            <a:extLst>
              <a:ext uri="{FF2B5EF4-FFF2-40B4-BE49-F238E27FC236}">
                <a16:creationId xmlns:a16="http://schemas.microsoft.com/office/drawing/2014/main" id="{5C98A5A5-748E-FA84-BA62-B73203930BBC}"/>
              </a:ext>
            </a:extLst>
          </p:cNvPr>
          <p:cNvGraphicFramePr/>
          <p:nvPr>
            <p:extLst>
              <p:ext uri="{D42A27DB-BD31-4B8C-83A1-F6EECF244321}">
                <p14:modId xmlns:p14="http://schemas.microsoft.com/office/powerpoint/2010/main" val="910389901"/>
              </p:ext>
            </p:extLst>
          </p:nvPr>
        </p:nvGraphicFramePr>
        <p:xfrm>
          <a:off x="50031" y="4429090"/>
          <a:ext cx="9805938" cy="2125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Inhaltsplatzhalter 2">
            <a:extLst>
              <a:ext uri="{FF2B5EF4-FFF2-40B4-BE49-F238E27FC236}">
                <a16:creationId xmlns:a16="http://schemas.microsoft.com/office/drawing/2014/main" id="{E27ECCCB-8092-E8A3-946D-70E6472F7019}"/>
              </a:ext>
            </a:extLst>
          </p:cNvPr>
          <p:cNvGraphicFramePr>
            <a:graphicFrameLocks noGrp="1"/>
          </p:cNvGraphicFramePr>
          <p:nvPr>
            <p:ph idx="1"/>
            <p:extLst>
              <p:ext uri="{D42A27DB-BD31-4B8C-83A1-F6EECF244321}">
                <p14:modId xmlns:p14="http://schemas.microsoft.com/office/powerpoint/2010/main" val="2995003366"/>
              </p:ext>
            </p:extLst>
          </p:nvPr>
        </p:nvGraphicFramePr>
        <p:xfrm>
          <a:off x="-246256" y="1863560"/>
          <a:ext cx="10398512" cy="2516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a:extLst>
              <a:ext uri="{FF2B5EF4-FFF2-40B4-BE49-F238E27FC236}">
                <a16:creationId xmlns:a16="http://schemas.microsoft.com/office/drawing/2014/main" id="{E00B7780-2269-CCCA-C9CE-FC582A08B798}"/>
              </a:ext>
            </a:extLst>
          </p:cNvPr>
          <p:cNvSpPr txBox="1"/>
          <p:nvPr/>
        </p:nvSpPr>
        <p:spPr>
          <a:xfrm>
            <a:off x="711786" y="6297612"/>
            <a:ext cx="7553582" cy="984885"/>
          </a:xfrm>
          <a:prstGeom prst="rect">
            <a:avLst/>
          </a:prstGeom>
          <a:noFill/>
        </p:spPr>
        <p:txBody>
          <a:bodyPr wrap="square" numCol="2" rtlCol="0">
            <a:spAutoFit/>
          </a:bodyPr>
          <a:lstStyle/>
          <a:p>
            <a:r>
              <a:rPr lang="en-US" sz="1000" dirty="0"/>
              <a:t>1: Webster/Watson 2002, S. xiii-xiii</a:t>
            </a:r>
          </a:p>
          <a:p>
            <a:r>
              <a:rPr lang="en-US" sz="1000" dirty="0"/>
              <a:t>2: Gregor/Hevner 2013, S 346</a:t>
            </a:r>
          </a:p>
          <a:p>
            <a:endParaRPr lang="en-US" sz="1000" dirty="0"/>
          </a:p>
          <a:p>
            <a:endParaRPr lang="en-US" sz="1000" dirty="0"/>
          </a:p>
          <a:p>
            <a:endParaRPr lang="en-US" sz="1000" dirty="0"/>
          </a:p>
          <a:p>
            <a:r>
              <a:rPr lang="en-US" sz="1000" dirty="0"/>
              <a:t>3: Wilde/Hess 2007, S. 282</a:t>
            </a:r>
          </a:p>
        </p:txBody>
      </p:sp>
      <p:sp>
        <p:nvSpPr>
          <p:cNvPr id="3" name="Date Placeholder 3">
            <a:extLst>
              <a:ext uri="{FF2B5EF4-FFF2-40B4-BE49-F238E27FC236}">
                <a16:creationId xmlns:a16="http://schemas.microsoft.com/office/drawing/2014/main" id="{C81D8CF1-0800-6519-2991-36D789364C85}"/>
              </a:ext>
            </a:extLst>
          </p:cNvPr>
          <p:cNvSpPr>
            <a:spLocks noGrp="1"/>
          </p:cNvSpPr>
          <p:nvPr>
            <p:ph type="dt" sz="half" idx="10"/>
          </p:nvPr>
        </p:nvSpPr>
        <p:spPr>
          <a:xfrm>
            <a:off x="7400926" y="412750"/>
            <a:ext cx="1971675" cy="279400"/>
          </a:xfrm>
        </p:spPr>
        <p:txBody>
          <a:bodyPr/>
          <a:lstStyle/>
          <a:p>
            <a:pPr>
              <a:defRPr/>
            </a:pPr>
            <a:fld id="{50912D09-B95B-4FE8-844E-553921792484}" type="datetime1">
              <a:rPr lang="de-DE" smtClean="0"/>
              <a:pPr>
                <a:defRPr/>
              </a:pPr>
              <a:t>07.07.25</a:t>
            </a:fld>
            <a:endParaRPr lang="de-DE" sz="1400" dirty="0"/>
          </a:p>
        </p:txBody>
      </p:sp>
    </p:spTree>
    <p:extLst>
      <p:ext uri="{BB962C8B-B14F-4D97-AF65-F5344CB8AC3E}">
        <p14:creationId xmlns:p14="http://schemas.microsoft.com/office/powerpoint/2010/main" val="1405937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7AB9-59E0-C2CA-A103-7065F208AE5F}"/>
              </a:ext>
            </a:extLst>
          </p:cNvPr>
          <p:cNvSpPr>
            <a:spLocks noGrp="1"/>
          </p:cNvSpPr>
          <p:nvPr>
            <p:ph type="title"/>
          </p:nvPr>
        </p:nvSpPr>
        <p:spPr>
          <a:xfrm>
            <a:off x="1371600" y="-131926"/>
            <a:ext cx="8534400" cy="838200"/>
          </a:xfrm>
        </p:spPr>
        <p:txBody>
          <a:bodyPr/>
          <a:lstStyle/>
          <a:p>
            <a:r>
              <a:rPr lang="de-DE" dirty="0"/>
              <a:t>Framework</a:t>
            </a:r>
          </a:p>
        </p:txBody>
      </p:sp>
      <p:sp>
        <p:nvSpPr>
          <p:cNvPr id="3" name="Content Placeholder 2">
            <a:extLst>
              <a:ext uri="{FF2B5EF4-FFF2-40B4-BE49-F238E27FC236}">
                <a16:creationId xmlns:a16="http://schemas.microsoft.com/office/drawing/2014/main" id="{81E25168-19AE-05CC-E27A-256197DA8FE9}"/>
              </a:ext>
            </a:extLst>
          </p:cNvPr>
          <p:cNvSpPr>
            <a:spLocks noGrp="1"/>
          </p:cNvSpPr>
          <p:nvPr>
            <p:ph idx="1"/>
          </p:nvPr>
        </p:nvSpPr>
        <p:spPr>
          <a:xfrm>
            <a:off x="59322" y="1491252"/>
            <a:ext cx="5261975" cy="4639159"/>
          </a:xfrm>
        </p:spPr>
        <p:txBody>
          <a:bodyPr numCol="2"/>
          <a:lstStyle/>
          <a:p>
            <a:pPr marL="171450" indent="-171450">
              <a:buFont typeface="Arial" panose="020B0604020202020204" pitchFamily="34" charset="0"/>
              <a:buChar char="•"/>
            </a:pPr>
            <a:r>
              <a:rPr lang="de-DE" sz="1200" b="1" kern="1200" noProof="0" dirty="0">
                <a:solidFill>
                  <a:schemeClr val="tx1"/>
                </a:solidFill>
                <a:latin typeface="Arial" panose="020B0604020202020204" pitchFamily="34" charset="0"/>
                <a:ea typeface="ＭＳ Ｐゴシック" panose="020B0600070205080204" pitchFamily="34" charset="-128"/>
              </a:rPr>
              <a:t>Development</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Python / </a:t>
            </a:r>
            <a:r>
              <a:rPr lang="de-DE" sz="1200" kern="1200" noProof="0" dirty="0" err="1">
                <a:latin typeface="Arial" panose="020B0604020202020204" pitchFamily="34" charset="0"/>
                <a:ea typeface="ＭＳ Ｐゴシック" panose="020B0600070205080204" pitchFamily="34" charset="-128"/>
                <a:cs typeface="+mn-cs"/>
              </a:rPr>
              <a:t>PyTorch</a:t>
            </a:r>
            <a:r>
              <a:rPr lang="de-DE" sz="1200" kern="1200" noProof="0" dirty="0">
                <a:latin typeface="Arial" panose="020B0604020202020204" pitchFamily="34" charset="0"/>
                <a:ea typeface="ＭＳ Ｐゴシック" panose="020B0600070205080204" pitchFamily="34" charset="-128"/>
                <a:cs typeface="+mn-cs"/>
              </a:rPr>
              <a:t> / </a:t>
            </a:r>
            <a:r>
              <a:rPr lang="de-DE" sz="1200" kern="1200" noProof="0" dirty="0" err="1">
                <a:latin typeface="Arial" panose="020B0604020202020204" pitchFamily="34" charset="0"/>
                <a:ea typeface="ＭＳ Ｐゴシック" panose="020B0600070205080204" pitchFamily="34" charset="-128"/>
                <a:cs typeface="+mn-cs"/>
              </a:rPr>
              <a:t>Streamlit</a:t>
            </a:r>
            <a:r>
              <a:rPr lang="de-DE" sz="1200" kern="1200" noProof="0" dirty="0">
                <a:latin typeface="Arial" panose="020B0604020202020204" pitchFamily="34" charset="0"/>
                <a:ea typeface="ＭＳ Ｐゴシック" panose="020B0600070205080204" pitchFamily="34" charset="-128"/>
                <a:cs typeface="+mn-cs"/>
              </a:rPr>
              <a:t> UI</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Visual Studio Code</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GitHub</a:t>
            </a:r>
          </a:p>
          <a:p>
            <a:pPr marL="171450" indent="-171450">
              <a:buFont typeface="Arial" panose="020B0604020202020204" pitchFamily="34" charset="0"/>
              <a:buChar char="•"/>
            </a:pPr>
            <a:r>
              <a:rPr lang="de-DE" sz="1200" b="1" kern="1200" noProof="0" dirty="0">
                <a:solidFill>
                  <a:schemeClr val="tx1"/>
                </a:solidFill>
                <a:latin typeface="Arial" panose="020B0604020202020204" pitchFamily="34" charset="0"/>
                <a:ea typeface="ＭＳ Ｐゴシック" panose="020B0600070205080204" pitchFamily="34" charset="-128"/>
              </a:rPr>
              <a:t>LLM-Fine-Tuning</a:t>
            </a:r>
          </a:p>
          <a:p>
            <a:pPr marL="569913" lvl="1" indent="-171450">
              <a:buFont typeface="Arial" panose="020B0604020202020204" pitchFamily="34" charset="0"/>
              <a:buChar char="•"/>
            </a:pPr>
            <a:r>
              <a:rPr lang="de-DE" sz="1200" kern="1200" noProof="0" dirty="0" err="1">
                <a:latin typeface="Arial" panose="020B0604020202020204" pitchFamily="34" charset="0"/>
                <a:ea typeface="ＭＳ Ｐゴシック" panose="020B0600070205080204" pitchFamily="34" charset="-128"/>
                <a:cs typeface="+mn-cs"/>
              </a:rPr>
              <a:t>Meta</a:t>
            </a:r>
            <a:r>
              <a:rPr lang="de-DE" sz="1200" kern="1200" noProof="0" dirty="0">
                <a:latin typeface="Arial" panose="020B0604020202020204" pitchFamily="34" charset="0"/>
                <a:ea typeface="ＭＳ Ｐゴシック" panose="020B0600070205080204" pitchFamily="34" charset="-128"/>
                <a:cs typeface="+mn-cs"/>
              </a:rPr>
              <a:t> Llama-3.2-1B/3B</a:t>
            </a:r>
          </a:p>
          <a:p>
            <a:pPr marL="569913" lvl="1"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cs typeface="+mn-cs"/>
              </a:rPr>
              <a:t>GPT-4 / 3.5</a:t>
            </a:r>
            <a:endParaRPr lang="de-DE" sz="1200" kern="1200" noProof="0" dirty="0">
              <a:latin typeface="Arial" panose="020B0604020202020204" pitchFamily="34" charset="0"/>
              <a:ea typeface="ＭＳ Ｐゴシック" panose="020B0600070205080204" pitchFamily="34" charset="-128"/>
              <a:cs typeface="+mn-cs"/>
            </a:endParaRPr>
          </a:p>
          <a:p>
            <a:pPr marL="569913" lvl="1" indent="-171450">
              <a:buFont typeface="Arial" panose="020B0604020202020204" pitchFamily="34" charset="0"/>
              <a:buChar char="•"/>
            </a:pPr>
            <a:r>
              <a:rPr lang="de-DE" sz="1200" kern="1200" noProof="0" dirty="0" err="1">
                <a:latin typeface="Arial" panose="020B0604020202020204" pitchFamily="34" charset="0"/>
                <a:ea typeface="ＭＳ Ｐゴシック" panose="020B0600070205080204" pitchFamily="34" charset="-128"/>
                <a:cs typeface="+mn-cs"/>
              </a:rPr>
              <a:t>Hugging</a:t>
            </a:r>
            <a:r>
              <a:rPr lang="de-DE" sz="1200" kern="1200" noProof="0" dirty="0">
                <a:latin typeface="Arial" panose="020B0604020202020204" pitchFamily="34" charset="0"/>
                <a:ea typeface="ＭＳ Ｐゴシック" panose="020B0600070205080204" pitchFamily="34" charset="-128"/>
                <a:cs typeface="+mn-cs"/>
              </a:rPr>
              <a:t> Face (Models / Transformers)</a:t>
            </a:r>
          </a:p>
          <a:p>
            <a:pPr marL="569913" lvl="1"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cs typeface="+mn-cs"/>
              </a:rPr>
              <a:t>LangChain</a:t>
            </a:r>
            <a:endParaRPr lang="de-DE" sz="1200" kern="1200" noProof="0" dirty="0">
              <a:latin typeface="Arial" panose="020B0604020202020204" pitchFamily="34" charset="0"/>
              <a:ea typeface="ＭＳ Ｐゴシック" panose="020B0600070205080204" pitchFamily="34" charset="-128"/>
              <a:cs typeface="+mn-cs"/>
            </a:endParaRPr>
          </a:p>
          <a:p>
            <a:pPr marL="171450" indent="-171450">
              <a:buFont typeface="Arial" panose="020B0604020202020204" pitchFamily="34" charset="0"/>
              <a:buChar char="•"/>
            </a:pPr>
            <a:r>
              <a:rPr lang="de-DE" sz="1200" b="1" kern="1200" noProof="0" dirty="0">
                <a:solidFill>
                  <a:schemeClr val="tx1"/>
                </a:solidFill>
                <a:latin typeface="Arial" panose="020B0604020202020204" pitchFamily="34" charset="0"/>
                <a:ea typeface="ＭＳ Ｐゴシック" panose="020B0600070205080204" pitchFamily="34" charset="-128"/>
              </a:rPr>
              <a:t>Infrastruktur und Kommunikation</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iPhone Messages (asynchrone Kommunikation)</a:t>
            </a:r>
          </a:p>
          <a:p>
            <a:pPr marL="569913" lvl="1"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cs typeface="+mn-cs"/>
              </a:rPr>
              <a:t>Emails </a:t>
            </a:r>
            <a:r>
              <a:rPr lang="de-DE" sz="1200" kern="1200" dirty="0">
                <a:latin typeface="Arial" panose="020B0604020202020204" pitchFamily="34" charset="0"/>
                <a:ea typeface="ＭＳ Ｐゴシック" panose="020B0600070205080204" pitchFamily="34" charset="-128"/>
              </a:rPr>
              <a:t>(asynchrone Kommunikation)</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MS Teams </a:t>
            </a:r>
            <a:r>
              <a:rPr lang="de-DE" sz="1200" kern="1200" dirty="0">
                <a:latin typeface="Arial" panose="020B0604020202020204" pitchFamily="34" charset="0"/>
                <a:ea typeface="ＭＳ Ｐゴシック" panose="020B0600070205080204" pitchFamily="34" charset="-128"/>
              </a:rPr>
              <a:t> (synchrone Kommunikation)</a:t>
            </a:r>
          </a:p>
          <a:p>
            <a:pPr marL="569913" lvl="1" indent="-171450">
              <a:buFont typeface="Arial" panose="020B0604020202020204" pitchFamily="34" charset="0"/>
              <a:buChar char="•"/>
            </a:pPr>
            <a:r>
              <a:rPr lang="de-DE" sz="1200" kern="1200" noProof="0" dirty="0">
                <a:latin typeface="Arial" panose="020B0604020202020204" pitchFamily="34" charset="0"/>
                <a:ea typeface="ＭＳ Ｐゴシック" panose="020B0600070205080204" pitchFamily="34" charset="-128"/>
                <a:cs typeface="+mn-cs"/>
              </a:rPr>
              <a:t>GitHub (</a:t>
            </a:r>
            <a:r>
              <a:rPr lang="de-DE" sz="1200" kern="1200" noProof="0" dirty="0" err="1">
                <a:latin typeface="Arial" panose="020B0604020202020204" pitchFamily="34" charset="0"/>
                <a:ea typeface="ＭＳ Ｐゴシック" panose="020B0600070205080204" pitchFamily="34" charset="-128"/>
                <a:cs typeface="+mn-cs"/>
              </a:rPr>
              <a:t>Versionized</a:t>
            </a:r>
            <a:r>
              <a:rPr lang="de-DE" sz="1200" kern="1200" noProof="0" dirty="0">
                <a:latin typeface="Arial" panose="020B0604020202020204" pitchFamily="34" charset="0"/>
                <a:ea typeface="ＭＳ Ｐゴシック" panose="020B0600070205080204" pitchFamily="34" charset="-128"/>
                <a:cs typeface="+mn-cs"/>
              </a:rPr>
              <a:t> Co-Development)</a:t>
            </a:r>
          </a:p>
          <a:p>
            <a:pPr marL="569913" lvl="1" indent="-171450">
              <a:buFont typeface="Arial" panose="020B0604020202020204" pitchFamily="34" charset="0"/>
              <a:buChar char="•"/>
            </a:pPr>
            <a:endParaRPr lang="de-DE" sz="1200" kern="1200" dirty="0">
              <a:latin typeface="Arial" panose="020B0604020202020204" pitchFamily="34" charset="0"/>
              <a:ea typeface="ＭＳ Ｐゴシック" panose="020B0600070205080204" pitchFamily="34" charset="-128"/>
              <a:cs typeface="+mn-cs"/>
            </a:endParaRPr>
          </a:p>
          <a:p>
            <a:pPr marL="171450" indent="-171450">
              <a:buFont typeface="Arial" panose="020B0604020202020204" pitchFamily="34" charset="0"/>
              <a:buChar char="•"/>
            </a:pPr>
            <a:r>
              <a:rPr lang="de-DE" sz="1200" b="1" kern="1200" dirty="0" err="1">
                <a:solidFill>
                  <a:schemeClr val="tx1"/>
                </a:solidFill>
                <a:latin typeface="Arial" panose="020B0604020202020204" pitchFamily="34" charset="0"/>
                <a:ea typeface="ＭＳ Ｐゴシック" panose="020B0600070205080204" pitchFamily="34" charset="-128"/>
              </a:rPr>
              <a:t>Deployment</a:t>
            </a:r>
            <a:endParaRPr lang="de-DE" sz="1200" b="1" kern="1200" dirty="0">
              <a:solidFill>
                <a:schemeClr val="tx1"/>
              </a:solidFill>
              <a:latin typeface="Arial" panose="020B0604020202020204" pitchFamily="34" charset="0"/>
              <a:ea typeface="ＭＳ Ｐゴシック" panose="020B0600070205080204" pitchFamily="34" charset="-128"/>
            </a:endParaRPr>
          </a:p>
          <a:p>
            <a:pPr marL="569913" lvl="1" indent="-171450">
              <a:buFont typeface="Arial" panose="020B0604020202020204" pitchFamily="34" charset="0"/>
              <a:buChar char="•"/>
            </a:pPr>
            <a:r>
              <a:rPr lang="de-DE" sz="1200" b="1" kern="1200" dirty="0">
                <a:latin typeface="Arial" panose="020B0604020202020204" pitchFamily="34" charset="0"/>
                <a:ea typeface="ＭＳ Ｐゴシック" panose="020B0600070205080204" pitchFamily="34" charset="-128"/>
              </a:rPr>
              <a:t>Backend</a:t>
            </a: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Docker / </a:t>
            </a:r>
            <a:r>
              <a:rPr lang="de-DE" sz="1200" kern="1200" dirty="0" err="1">
                <a:latin typeface="Arial" panose="020B0604020202020204" pitchFamily="34" charset="0"/>
                <a:ea typeface="ＭＳ Ｐゴシック" panose="020B0600070205080204" pitchFamily="34" charset="-128"/>
              </a:rPr>
              <a:t>Podman</a:t>
            </a:r>
            <a:endParaRPr lang="de-DE" sz="1200" kern="1200" dirty="0">
              <a:latin typeface="Arial" panose="020B0604020202020204" pitchFamily="34" charset="0"/>
              <a:ea typeface="ＭＳ Ｐゴシック" panose="020B0600070205080204" pitchFamily="34" charset="-128"/>
            </a:endParaRP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Python</a:t>
            </a: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FastAPI</a:t>
            </a:r>
            <a:endParaRPr lang="de-DE" sz="1200" kern="1200" dirty="0">
              <a:latin typeface="Arial" panose="020B0604020202020204" pitchFamily="34" charset="0"/>
              <a:ea typeface="ＭＳ Ｐゴシック" panose="020B0600070205080204" pitchFamily="34" charset="-128"/>
            </a:endParaRP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Uvicorn</a:t>
            </a:r>
            <a:endParaRPr lang="de-DE" sz="1200" kern="1200" dirty="0">
              <a:latin typeface="Arial" panose="020B0604020202020204" pitchFamily="34" charset="0"/>
              <a:ea typeface="ＭＳ Ｐゴシック" panose="020B0600070205080204" pitchFamily="34" charset="-128"/>
            </a:endParaRP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Postman</a:t>
            </a:r>
          </a:p>
          <a:p>
            <a:pPr marL="569913" lvl="1" indent="-171450">
              <a:buFont typeface="Arial" panose="020B0604020202020204" pitchFamily="34" charset="0"/>
              <a:buChar char="•"/>
            </a:pPr>
            <a:r>
              <a:rPr lang="de-DE" sz="1200" b="1" kern="1200" dirty="0">
                <a:latin typeface="Arial" panose="020B0604020202020204" pitchFamily="34" charset="0"/>
                <a:ea typeface="ＭＳ Ｐゴシック" panose="020B0600070205080204" pitchFamily="34" charset="-128"/>
              </a:rPr>
              <a:t>Frontend</a:t>
            </a: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Figma</a:t>
            </a:r>
            <a:endParaRPr lang="de-DE" sz="1200" kern="1200" dirty="0">
              <a:latin typeface="Arial" panose="020B0604020202020204" pitchFamily="34" charset="0"/>
              <a:ea typeface="ＭＳ Ｐゴシック" panose="020B0600070205080204" pitchFamily="34" charset="-128"/>
            </a:endParaRP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Streamlit</a:t>
            </a:r>
            <a:r>
              <a:rPr lang="de-DE" sz="1200" kern="1200" dirty="0">
                <a:latin typeface="Arial" panose="020B0604020202020204" pitchFamily="34" charset="0"/>
                <a:ea typeface="ＭＳ Ｐゴシック" panose="020B0600070205080204" pitchFamily="34" charset="-128"/>
              </a:rPr>
              <a:t> (Fertige Chatbot Lösung)</a:t>
            </a: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Alternativ: </a:t>
            </a:r>
            <a:r>
              <a:rPr lang="de-DE" sz="1200" kern="1200" dirty="0" err="1">
                <a:latin typeface="Arial" panose="020B0604020202020204" pitchFamily="34" charset="0"/>
                <a:ea typeface="ＭＳ Ｐゴシック" panose="020B0600070205080204" pitchFamily="34" charset="-128"/>
              </a:rPr>
              <a:t>Gradio</a:t>
            </a:r>
            <a:r>
              <a:rPr lang="de-DE" sz="1200" kern="1200" dirty="0">
                <a:latin typeface="Arial" panose="020B0604020202020204" pitchFamily="34" charset="0"/>
                <a:ea typeface="ＭＳ Ｐゴシック" panose="020B0600070205080204" pitchFamily="34" charset="-128"/>
              </a:rPr>
              <a:t> oder React mit </a:t>
            </a:r>
            <a:r>
              <a:rPr lang="de-DE" sz="1200" kern="1200" dirty="0" err="1">
                <a:latin typeface="Arial" panose="020B0604020202020204" pitchFamily="34" charset="0"/>
                <a:ea typeface="ＭＳ Ｐゴシック" panose="020B0600070205080204" pitchFamily="34" charset="-128"/>
              </a:rPr>
              <a:t>Node.js</a:t>
            </a:r>
            <a:r>
              <a:rPr lang="de-DE" sz="1200" kern="1200" dirty="0">
                <a:latin typeface="Arial" panose="020B0604020202020204" pitchFamily="34" charset="0"/>
                <a:ea typeface="ＭＳ Ｐゴシック" panose="020B0600070205080204" pitchFamily="34" charset="-128"/>
              </a:rPr>
              <a:t> und </a:t>
            </a:r>
            <a:r>
              <a:rPr lang="de-DE" sz="1200" kern="1200" dirty="0" err="1">
                <a:latin typeface="Arial" panose="020B0604020202020204" pitchFamily="34" charset="0"/>
                <a:ea typeface="ＭＳ Ｐゴシック" panose="020B0600070205080204" pitchFamily="34" charset="-128"/>
              </a:rPr>
              <a:t>Next.js</a:t>
            </a:r>
            <a:endParaRPr lang="de-DE" sz="1200" kern="1200" dirty="0">
              <a:latin typeface="Arial" panose="020B0604020202020204" pitchFamily="34" charset="0"/>
              <a:ea typeface="ＭＳ Ｐゴシック" panose="020B0600070205080204" pitchFamily="34" charset="-128"/>
            </a:endParaRPr>
          </a:p>
          <a:p>
            <a:pPr marL="569913" lvl="1" indent="-171450">
              <a:buFont typeface="Arial" panose="020B0604020202020204" pitchFamily="34" charset="0"/>
              <a:buChar char="•"/>
            </a:pPr>
            <a:r>
              <a:rPr lang="de-DE" sz="1200" b="1" kern="1200" dirty="0">
                <a:latin typeface="Arial" panose="020B0604020202020204" pitchFamily="34" charset="0"/>
                <a:ea typeface="ＭＳ Ｐゴシック" panose="020B0600070205080204" pitchFamily="34" charset="-128"/>
              </a:rPr>
              <a:t>Datenbanken</a:t>
            </a:r>
          </a:p>
          <a:p>
            <a:pPr marL="971550" lvl="2" indent="-171450">
              <a:buFont typeface="Arial" panose="020B0604020202020204" pitchFamily="34" charset="0"/>
              <a:buChar char="•"/>
            </a:pPr>
            <a:r>
              <a:rPr lang="de-DE" sz="1200" kern="1200" dirty="0" err="1">
                <a:latin typeface="Arial" panose="020B0604020202020204" pitchFamily="34" charset="0"/>
                <a:ea typeface="ＭＳ Ｐゴシック" panose="020B0600070205080204" pitchFamily="34" charset="-128"/>
              </a:rPr>
              <a:t>ElasticSearch</a:t>
            </a:r>
            <a:r>
              <a:rPr lang="de-DE" sz="1200" kern="1200" dirty="0">
                <a:latin typeface="Arial" panose="020B0604020202020204" pitchFamily="34" charset="0"/>
                <a:ea typeface="ＭＳ Ｐゴシック" panose="020B0600070205080204" pitchFamily="34" charset="-128"/>
              </a:rPr>
              <a:t> Vektordatenbank für RAG</a:t>
            </a:r>
          </a:p>
          <a:p>
            <a:pPr marL="971550" lvl="2" indent="-171450">
              <a:buFont typeface="Arial" panose="020B0604020202020204" pitchFamily="34" charset="0"/>
              <a:buChar char="•"/>
            </a:pPr>
            <a:r>
              <a:rPr lang="de-DE" sz="1200" kern="1200" dirty="0">
                <a:latin typeface="Arial" panose="020B0604020202020204" pitchFamily="34" charset="0"/>
                <a:ea typeface="ＭＳ Ｐゴシック" panose="020B0600070205080204" pitchFamily="34" charset="-128"/>
              </a:rPr>
              <a:t>Evtl. Serverhosting (AWS, Railway, </a:t>
            </a:r>
            <a:r>
              <a:rPr lang="de-DE" sz="1200" kern="1200" dirty="0" err="1">
                <a:latin typeface="Arial" panose="020B0604020202020204" pitchFamily="34" charset="0"/>
                <a:ea typeface="ＭＳ Ｐゴシック" panose="020B0600070205080204" pitchFamily="34" charset="-128"/>
              </a:rPr>
              <a:t>Render</a:t>
            </a:r>
            <a:r>
              <a:rPr lang="de-DE" sz="1200" kern="1200" dirty="0">
                <a:latin typeface="Arial" panose="020B0604020202020204" pitchFamily="34" charset="0"/>
                <a:ea typeface="ＭＳ Ｐゴシック" panose="020B0600070205080204" pitchFamily="34" charset="-128"/>
              </a:rPr>
              <a:t>, Hetzner, Lambda, </a:t>
            </a:r>
            <a:r>
              <a:rPr lang="de-DE" sz="1200" kern="1200" dirty="0" err="1">
                <a:latin typeface="Arial" panose="020B0604020202020204" pitchFamily="34" charset="0"/>
                <a:ea typeface="ＭＳ Ｐゴシック" panose="020B0600070205080204" pitchFamily="34" charset="-128"/>
              </a:rPr>
              <a:t>Tensordock</a:t>
            </a:r>
            <a:r>
              <a:rPr lang="de-DE" sz="1200" kern="1200" dirty="0">
                <a:latin typeface="Arial" panose="020B0604020202020204" pitchFamily="34" charset="0"/>
                <a:ea typeface="ＭＳ Ｐゴシック" panose="020B0600070205080204" pitchFamily="34" charset="-128"/>
              </a:rPr>
              <a:t>)</a:t>
            </a:r>
            <a:endParaRPr lang="de-DE" sz="1200" kern="1200" noProof="0" dirty="0">
              <a:latin typeface="Arial" panose="020B0604020202020204" pitchFamily="34" charset="0"/>
              <a:ea typeface="ＭＳ Ｐゴシック" panose="020B0600070205080204" pitchFamily="34" charset="-128"/>
              <a:cs typeface="+mn-cs"/>
            </a:endParaRPr>
          </a:p>
        </p:txBody>
      </p:sp>
      <p:sp>
        <p:nvSpPr>
          <p:cNvPr id="4" name="Date Placeholder 3">
            <a:extLst>
              <a:ext uri="{FF2B5EF4-FFF2-40B4-BE49-F238E27FC236}">
                <a16:creationId xmlns:a16="http://schemas.microsoft.com/office/drawing/2014/main" id="{781DE177-A650-62A0-25BD-C27692F63DA8}"/>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a:p>
        </p:txBody>
      </p:sp>
      <p:pic>
        <p:nvPicPr>
          <p:cNvPr id="9" name="Picture 2" descr="Unveiling the Significance of Meta Llama 3: A Comprehensive Analysis">
            <a:extLst>
              <a:ext uri="{FF2B5EF4-FFF2-40B4-BE49-F238E27FC236}">
                <a16:creationId xmlns:a16="http://schemas.microsoft.com/office/drawing/2014/main" id="{F354A81D-64BC-BCC4-DE15-08EAF6DCE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493" y="6287334"/>
            <a:ext cx="1014517" cy="570666"/>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ElasticSearch? Why ElasticSearch? Advantages of ElasticSearch! | by  AIMDek Technologies | Medium">
            <a:extLst>
              <a:ext uri="{FF2B5EF4-FFF2-40B4-BE49-F238E27FC236}">
                <a16:creationId xmlns:a16="http://schemas.microsoft.com/office/drawing/2014/main" id="{0CBBD53D-82A1-4480-ACC7-5552976193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836"/>
          <a:stretch>
            <a:fillRect/>
          </a:stretch>
        </p:blipFill>
        <p:spPr bwMode="auto">
          <a:xfrm>
            <a:off x="8517697" y="6321318"/>
            <a:ext cx="1257598" cy="41975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cker flagged as malware in macOS over file signing snafu">
            <a:extLst>
              <a:ext uri="{FF2B5EF4-FFF2-40B4-BE49-F238E27FC236}">
                <a16:creationId xmlns:a16="http://schemas.microsoft.com/office/drawing/2014/main" id="{D6AC11AF-2257-94B0-616F-50B07660FD1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8827" y="6245761"/>
            <a:ext cx="1137107" cy="63962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ugging Face Tutorial for Beginners [Quick Start]">
            <a:extLst>
              <a:ext uri="{FF2B5EF4-FFF2-40B4-BE49-F238E27FC236}">
                <a16:creationId xmlns:a16="http://schemas.microsoft.com/office/drawing/2014/main" id="{B4FB1EAC-8308-1E4A-2F13-CFEA9E1FAA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8744" y="6225032"/>
            <a:ext cx="692454" cy="69245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Why Is The Python Programming Language So Popular?">
            <a:extLst>
              <a:ext uri="{FF2B5EF4-FFF2-40B4-BE49-F238E27FC236}">
                <a16:creationId xmlns:a16="http://schemas.microsoft.com/office/drawing/2014/main" id="{5EEC0D70-FFF7-1B24-9BC8-9FBBAB523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60" y="6204639"/>
            <a:ext cx="692454" cy="69245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Visual Studio Code - Wikiversity">
            <a:extLst>
              <a:ext uri="{FF2B5EF4-FFF2-40B4-BE49-F238E27FC236}">
                <a16:creationId xmlns:a16="http://schemas.microsoft.com/office/drawing/2014/main" id="{E7DA2455-BA1D-D8F6-C617-19B2A7505D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830" y="6282189"/>
            <a:ext cx="536738" cy="53673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fastapi · PyPI">
            <a:extLst>
              <a:ext uri="{FF2B5EF4-FFF2-40B4-BE49-F238E27FC236}">
                <a16:creationId xmlns:a16="http://schemas.microsoft.com/office/drawing/2014/main" id="{DE6BFB17-BE22-AA9D-CE79-6D6B5684C3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71227"/>
          <a:stretch>
            <a:fillRect/>
          </a:stretch>
        </p:blipFill>
        <p:spPr bwMode="auto">
          <a:xfrm>
            <a:off x="4397191" y="5879295"/>
            <a:ext cx="1092209" cy="13681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DF8A2FE-2D4D-908B-D0A6-F2663C08FD8C}"/>
              </a:ext>
            </a:extLst>
          </p:cNvPr>
          <p:cNvSpPr txBox="1"/>
          <p:nvPr/>
        </p:nvSpPr>
        <p:spPr>
          <a:xfrm>
            <a:off x="5776955" y="5290257"/>
            <a:ext cx="3743591" cy="892552"/>
          </a:xfrm>
          <a:prstGeom prst="rect">
            <a:avLst/>
          </a:prstGeom>
          <a:noFill/>
        </p:spPr>
        <p:txBody>
          <a:bodyPr wrap="square" rtlCol="0">
            <a:spAutoFit/>
          </a:bodyPr>
          <a:lstStyle/>
          <a:p>
            <a:pPr algn="ctr"/>
            <a:r>
              <a:rPr lang="de-DE" sz="1000" i="1" dirty="0"/>
              <a:t>„ Der </a:t>
            </a:r>
            <a:r>
              <a:rPr lang="de-DE" sz="1000" i="1" dirty="0" err="1"/>
              <a:t>GenStatsCoach</a:t>
            </a:r>
            <a:r>
              <a:rPr lang="de-DE" sz="1000" i="1" dirty="0"/>
              <a:t> blickt bereits der Zukunft entgegen, in der er mit der Crew, die er um sich geschart hat, über die sieben Weltmeere segelt, um sein Ziel, das allumfassende, statistische Wissen, zu erreichen.“</a:t>
            </a:r>
          </a:p>
          <a:p>
            <a:pPr algn="ctr"/>
            <a:r>
              <a:rPr lang="de-DE" sz="1000" i="1" dirty="0"/>
              <a:t>ChatGPT Image May 16, 2025, 10_21_02 </a:t>
            </a:r>
            <a:r>
              <a:rPr lang="de-DE" sz="1000" i="1" dirty="0" err="1"/>
              <a:t>AM.png</a:t>
            </a:r>
            <a:endParaRPr lang="de-DE" sz="1000" i="1" dirty="0"/>
          </a:p>
        </p:txBody>
      </p:sp>
      <p:pic>
        <p:nvPicPr>
          <p:cNvPr id="2050" name="Picture 2" descr="GitHub Copilot Advanced Metrics - See the Full Impact">
            <a:extLst>
              <a:ext uri="{FF2B5EF4-FFF2-40B4-BE49-F238E27FC236}">
                <a16:creationId xmlns:a16="http://schemas.microsoft.com/office/drawing/2014/main" id="{55FA5387-13D2-8A6C-D76B-7269A65EF3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904" y="6277486"/>
            <a:ext cx="607898" cy="6078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vicorn">
            <a:extLst>
              <a:ext uri="{FF2B5EF4-FFF2-40B4-BE49-F238E27FC236}">
                <a16:creationId xmlns:a16="http://schemas.microsoft.com/office/drawing/2014/main" id="{E69E8FED-23D1-F7BE-B0A2-BDBC473AC4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5048" y="6243153"/>
            <a:ext cx="590069" cy="5900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angChain Logo &amp; Brand Assets (SVG, PNG and vector) - Brandfetch">
            <a:extLst>
              <a:ext uri="{FF2B5EF4-FFF2-40B4-BE49-F238E27FC236}">
                <a16:creationId xmlns:a16="http://schemas.microsoft.com/office/drawing/2014/main" id="{08BEB269-9D76-18FA-3A7F-82BAD8A85C69}"/>
              </a:ext>
            </a:extLst>
          </p:cNvPr>
          <p:cNvPicPr>
            <a:picLocks noChangeAspect="1" noChangeArrowheads="1"/>
          </p:cNvPicPr>
          <p:nvPr/>
        </p:nvPicPr>
        <p:blipFill>
          <a:blip r:embed="rId12">
            <a:clrChange>
              <a:clrFrom>
                <a:srgbClr val="EAE8FF"/>
              </a:clrFrom>
              <a:clrTo>
                <a:srgbClr val="EAE8FF">
                  <a:alpha val="0"/>
                </a:srgbClr>
              </a:clrTo>
            </a:clrChange>
            <a:extLst>
              <a:ext uri="{28A0092B-C50C-407E-A947-70E740481C1C}">
                <a14:useLocalDpi xmlns:a14="http://schemas.microsoft.com/office/drawing/2010/main" val="0"/>
              </a:ext>
            </a:extLst>
          </a:blip>
          <a:srcRect/>
          <a:stretch>
            <a:fillRect/>
          </a:stretch>
        </p:blipFill>
        <p:spPr bwMode="auto">
          <a:xfrm>
            <a:off x="3094102" y="5854112"/>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stman - YouTube">
            <a:extLst>
              <a:ext uri="{FF2B5EF4-FFF2-40B4-BE49-F238E27FC236}">
                <a16:creationId xmlns:a16="http://schemas.microsoft.com/office/drawing/2014/main" id="{23C9B61D-6ECB-A4DF-D169-FDCDA27312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49935" y="6321318"/>
            <a:ext cx="536682" cy="53668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12 weeks with Figma: A review from a developer">
            <a:extLst>
              <a:ext uri="{FF2B5EF4-FFF2-40B4-BE49-F238E27FC236}">
                <a16:creationId xmlns:a16="http://schemas.microsoft.com/office/drawing/2014/main" id="{3C6EBCC9-D082-4A96-39BC-DA4BF5D90E5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49657" y="6275614"/>
            <a:ext cx="628089" cy="628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React – Wikipedia">
            <a:extLst>
              <a:ext uri="{FF2B5EF4-FFF2-40B4-BE49-F238E27FC236}">
                <a16:creationId xmlns:a16="http://schemas.microsoft.com/office/drawing/2014/main" id="{99E6F27A-1C65-C072-AB6E-F8FB7CAAC8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77746" y="6295238"/>
            <a:ext cx="602553" cy="536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10 Best Practices to Secure Your Node.js Application in Production | by  Afser Ali | Medium">
            <a:extLst>
              <a:ext uri="{FF2B5EF4-FFF2-40B4-BE49-F238E27FC236}">
                <a16:creationId xmlns:a16="http://schemas.microsoft.com/office/drawing/2014/main" id="{9223D9E8-3BF4-112E-AE9A-C5B20E493F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30086" y="6236513"/>
            <a:ext cx="628090" cy="6280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Mastering Next.js: A Comprehensive Guide | by Rushabh Dabhade | Medium">
            <a:extLst>
              <a:ext uri="{FF2B5EF4-FFF2-40B4-BE49-F238E27FC236}">
                <a16:creationId xmlns:a16="http://schemas.microsoft.com/office/drawing/2014/main" id="{45E42196-1E64-1045-B77D-7C7EAE4CCC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7821" y="6321318"/>
            <a:ext cx="698964" cy="4659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Amazon Web Services - Crayon">
            <a:extLst>
              <a:ext uri="{FF2B5EF4-FFF2-40B4-BE49-F238E27FC236}">
                <a16:creationId xmlns:a16="http://schemas.microsoft.com/office/drawing/2014/main" id="{1799062A-9B37-20EC-D34C-D6754F3B03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20789" y="6283887"/>
            <a:ext cx="715020" cy="5362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artoon of animals on a boat&#10;&#10;AI-generated content may be incorrect.">
            <a:extLst>
              <a:ext uri="{FF2B5EF4-FFF2-40B4-BE49-F238E27FC236}">
                <a16:creationId xmlns:a16="http://schemas.microsoft.com/office/drawing/2014/main" id="{D825B2EA-3AB2-6FFC-DE4F-958FCBCC523C}"/>
              </a:ext>
            </a:extLst>
          </p:cNvPr>
          <p:cNvPicPr>
            <a:picLocks noChangeAspect="1"/>
          </p:cNvPicPr>
          <p:nvPr/>
        </p:nvPicPr>
        <p:blipFill>
          <a:blip r:embed="rId19"/>
          <a:stretch>
            <a:fillRect/>
          </a:stretch>
        </p:blipFill>
        <p:spPr>
          <a:xfrm>
            <a:off x="5692717" y="1300970"/>
            <a:ext cx="3975163" cy="3975163"/>
          </a:xfrm>
          <a:prstGeom prst="roundRect">
            <a:avLst/>
          </a:prstGeom>
        </p:spPr>
      </p:pic>
    </p:spTree>
    <p:extLst>
      <p:ext uri="{BB962C8B-B14F-4D97-AF65-F5344CB8AC3E}">
        <p14:creationId xmlns:p14="http://schemas.microsoft.com/office/powerpoint/2010/main" val="3514093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9A18-BA6E-067B-8553-1250CD6048E3}"/>
              </a:ext>
            </a:extLst>
          </p:cNvPr>
          <p:cNvSpPr>
            <a:spLocks noGrp="1"/>
          </p:cNvSpPr>
          <p:nvPr>
            <p:ph type="title"/>
          </p:nvPr>
        </p:nvSpPr>
        <p:spPr>
          <a:xfrm>
            <a:off x="1371600" y="-146050"/>
            <a:ext cx="8534400" cy="838200"/>
          </a:xfrm>
        </p:spPr>
        <p:txBody>
          <a:bodyPr/>
          <a:lstStyle/>
          <a:p>
            <a:r>
              <a:rPr lang="de-DE" dirty="0"/>
              <a:t>Setup</a:t>
            </a:r>
            <a:endParaRPr lang="de-DE" i="1" dirty="0"/>
          </a:p>
        </p:txBody>
      </p:sp>
      <p:sp>
        <p:nvSpPr>
          <p:cNvPr id="4" name="Date Placeholder 3">
            <a:extLst>
              <a:ext uri="{FF2B5EF4-FFF2-40B4-BE49-F238E27FC236}">
                <a16:creationId xmlns:a16="http://schemas.microsoft.com/office/drawing/2014/main" id="{C440C97E-7A27-93EE-0204-59D66FEB5908}"/>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a:p>
        </p:txBody>
      </p:sp>
      <p:sp>
        <p:nvSpPr>
          <p:cNvPr id="5" name="Slide Number Placeholder 4">
            <a:extLst>
              <a:ext uri="{FF2B5EF4-FFF2-40B4-BE49-F238E27FC236}">
                <a16:creationId xmlns:a16="http://schemas.microsoft.com/office/drawing/2014/main" id="{15527EA9-6753-7CF6-9A84-996D351CCE10}"/>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8</a:t>
            </a:fld>
            <a:endParaRPr lang="de-DE" altLang="de-DE"/>
          </a:p>
        </p:txBody>
      </p:sp>
      <p:sp>
        <p:nvSpPr>
          <p:cNvPr id="7" name="AutoShape 10" descr="Output image">
            <a:extLst>
              <a:ext uri="{FF2B5EF4-FFF2-40B4-BE49-F238E27FC236}">
                <a16:creationId xmlns:a16="http://schemas.microsoft.com/office/drawing/2014/main" id="{A6D6E041-CAD0-20AC-5115-08F7BDD06D28}"/>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 name="Content Placeholder 2">
            <a:extLst>
              <a:ext uri="{FF2B5EF4-FFF2-40B4-BE49-F238E27FC236}">
                <a16:creationId xmlns:a16="http://schemas.microsoft.com/office/drawing/2014/main" id="{3F33B070-1C8D-5904-5032-5A6F20B25648}"/>
              </a:ext>
            </a:extLst>
          </p:cNvPr>
          <p:cNvSpPr>
            <a:spLocks noGrp="1"/>
          </p:cNvSpPr>
          <p:nvPr>
            <p:ph idx="1"/>
          </p:nvPr>
        </p:nvSpPr>
        <p:spPr>
          <a:xfrm>
            <a:off x="165987" y="1250950"/>
            <a:ext cx="9097104" cy="5194300"/>
          </a:xfrm>
        </p:spPr>
        <p:txBody>
          <a:bodyPr/>
          <a:lstStyle/>
          <a:p>
            <a:pPr marL="285750" indent="-285750">
              <a:buFont typeface="Arial" panose="020B0604020202020204" pitchFamily="34" charset="0"/>
              <a:buChar char="•"/>
            </a:pPr>
            <a:r>
              <a:rPr lang="de-DE" sz="1200" b="1" kern="1200" dirty="0">
                <a:solidFill>
                  <a:schemeClr val="tx1"/>
                </a:solidFill>
                <a:latin typeface="Arial" panose="020B0604020202020204" pitchFamily="34" charset="0"/>
                <a:ea typeface="ＭＳ Ｐゴシック" panose="020B0600070205080204" pitchFamily="34" charset="-128"/>
              </a:rPr>
              <a:t>High-Performance Windows Workstation</a:t>
            </a:r>
          </a:p>
          <a:p>
            <a:pPr marL="569913" lvl="1"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CPU: Intel(R) Xeon(R) Gold 6252 CPU @ 2.10GHz </a:t>
            </a:r>
            <a:br>
              <a:rPr lang="de-DE" sz="1200" kern="1200" dirty="0">
                <a:solidFill>
                  <a:schemeClr val="tx1"/>
                </a:solidFill>
                <a:latin typeface="Arial" panose="020B0604020202020204" pitchFamily="34" charset="0"/>
                <a:ea typeface="ＭＳ Ｐゴシック" panose="020B0600070205080204" pitchFamily="34" charset="-128"/>
              </a:rPr>
            </a:br>
            <a:r>
              <a:rPr lang="de-DE" sz="1200" kern="1200" dirty="0">
                <a:solidFill>
                  <a:schemeClr val="tx1"/>
                </a:solidFill>
                <a:latin typeface="Arial" panose="020B0604020202020204" pitchFamily="34" charset="0"/>
                <a:ea typeface="ＭＳ Ｐゴシック" panose="020B0600070205080204" pitchFamily="34" charset="-128"/>
              </a:rPr>
              <a:t>(</a:t>
            </a:r>
            <a:r>
              <a:rPr lang="de-DE" sz="1200" kern="1200" dirty="0" err="1">
                <a:solidFill>
                  <a:schemeClr val="tx1"/>
                </a:solidFill>
                <a:latin typeface="Arial" panose="020B0604020202020204" pitchFamily="34" charset="0"/>
                <a:ea typeface="ＭＳ Ｐゴシック" panose="020B0600070205080204" pitchFamily="34" charset="-128"/>
              </a:rPr>
              <a:t>Overclocked</a:t>
            </a:r>
            <a:r>
              <a:rPr lang="de-DE" sz="1200" kern="1200" dirty="0">
                <a:solidFill>
                  <a:schemeClr val="tx1"/>
                </a:solidFill>
                <a:latin typeface="Arial" panose="020B0604020202020204" pitchFamily="34" charset="0"/>
                <a:ea typeface="ＭＳ Ｐゴシック" panose="020B0600070205080204" pitchFamily="34" charset="-128"/>
              </a:rPr>
              <a:t> </a:t>
            </a:r>
            <a:r>
              <a:rPr lang="de-DE" sz="1200" kern="1200" dirty="0" err="1">
                <a:solidFill>
                  <a:schemeClr val="tx1"/>
                </a:solidFill>
                <a:latin typeface="Arial" panose="020B0604020202020204" pitchFamily="34" charset="0"/>
                <a:ea typeface="ＭＳ Ｐゴシック" panose="020B0600070205080204" pitchFamily="34" charset="-128"/>
              </a:rPr>
              <a:t>to</a:t>
            </a:r>
            <a:r>
              <a:rPr lang="de-DE" sz="1200" kern="1200" dirty="0">
                <a:solidFill>
                  <a:schemeClr val="tx1"/>
                </a:solidFill>
                <a:latin typeface="Arial" panose="020B0604020202020204" pitchFamily="34" charset="0"/>
                <a:ea typeface="ＭＳ Ｐゴシック" panose="020B0600070205080204" pitchFamily="34" charset="-128"/>
              </a:rPr>
              <a:t> 3.70GHz)</a:t>
            </a:r>
          </a:p>
          <a:p>
            <a:pPr marL="569913" lvl="1"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Cores: 24  </a:t>
            </a:r>
          </a:p>
          <a:p>
            <a:pPr marL="569913" lvl="1"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RAM: 512 GB  </a:t>
            </a:r>
          </a:p>
          <a:p>
            <a:pPr marL="569913" lvl="1"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GPU: NVIDIA Quadro RTX 4000  </a:t>
            </a:r>
          </a:p>
          <a:p>
            <a:pPr marL="971550" lvl="2"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CUDA Cores: 8</a:t>
            </a:r>
          </a:p>
          <a:p>
            <a:pPr marL="971550" lvl="2" indent="-171450">
              <a:buFont typeface="Arial" panose="020B0604020202020204" pitchFamily="34" charset="0"/>
              <a:buChar char="•"/>
            </a:pPr>
            <a:r>
              <a:rPr lang="de-DE" sz="1200" kern="1200" dirty="0" err="1">
                <a:solidFill>
                  <a:schemeClr val="tx1"/>
                </a:solidFill>
                <a:latin typeface="Arial" panose="020B0604020202020204" pitchFamily="34" charset="0"/>
                <a:ea typeface="ＭＳ Ｐゴシック" panose="020B0600070205080204" pitchFamily="34" charset="-128"/>
              </a:rPr>
              <a:t>Shared</a:t>
            </a:r>
            <a:r>
              <a:rPr lang="de-DE" sz="1200" kern="1200" dirty="0">
                <a:solidFill>
                  <a:schemeClr val="tx1"/>
                </a:solidFill>
                <a:latin typeface="Arial" panose="020B0604020202020204" pitchFamily="34" charset="0"/>
                <a:ea typeface="ＭＳ Ｐゴシック" panose="020B0600070205080204" pitchFamily="34" charset="-128"/>
              </a:rPr>
              <a:t> GPU Memory: 256 GB  </a:t>
            </a:r>
          </a:p>
          <a:p>
            <a:pPr marL="971550" lvl="2"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Dedicated GPU Memory VRAM: 8 GB </a:t>
            </a:r>
            <a:br>
              <a:rPr lang="de-DE" sz="1200" kern="1200" dirty="0">
                <a:solidFill>
                  <a:schemeClr val="tx1"/>
                </a:solidFill>
                <a:latin typeface="Arial" panose="020B0604020202020204" pitchFamily="34" charset="0"/>
                <a:ea typeface="ＭＳ Ｐゴシック" panose="020B0600070205080204" pitchFamily="34" charset="-128"/>
              </a:rPr>
            </a:br>
            <a:r>
              <a:rPr lang="de-DE" sz="1200" kern="1200" dirty="0">
                <a:solidFill>
                  <a:schemeClr val="tx1"/>
                </a:solidFill>
                <a:latin typeface="Arial" panose="020B0604020202020204" pitchFamily="34" charset="0"/>
                <a:ea typeface="ＭＳ Ｐゴシック" panose="020B0600070205080204" pitchFamily="34" charset="-128"/>
              </a:rPr>
              <a:t>(Limit </a:t>
            </a:r>
            <a:r>
              <a:rPr lang="de-DE" sz="1200" kern="1200" dirty="0" err="1">
                <a:solidFill>
                  <a:schemeClr val="tx1"/>
                </a:solidFill>
                <a:latin typeface="Arial" panose="020B0604020202020204" pitchFamily="34" charset="0"/>
                <a:ea typeface="ＭＳ Ｐゴシック" panose="020B0600070205080204" pitchFamily="34" charset="-128"/>
              </a:rPr>
              <a:t>for</a:t>
            </a:r>
            <a:r>
              <a:rPr lang="de-DE" sz="1200" kern="1200" dirty="0">
                <a:solidFill>
                  <a:schemeClr val="tx1"/>
                </a:solidFill>
                <a:latin typeface="Arial" panose="020B0604020202020204" pitchFamily="34" charset="0"/>
                <a:ea typeface="ＭＳ Ｐゴシック" panose="020B0600070205080204" pitchFamily="34" charset="-128"/>
              </a:rPr>
              <a:t> </a:t>
            </a:r>
            <a:r>
              <a:rPr lang="de-DE" sz="1200" kern="1200" dirty="0" err="1">
                <a:solidFill>
                  <a:schemeClr val="tx1"/>
                </a:solidFill>
                <a:latin typeface="Arial" panose="020B0604020202020204" pitchFamily="34" charset="0"/>
                <a:ea typeface="ＭＳ Ｐゴシック" panose="020B0600070205080204" pitchFamily="34" charset="-128"/>
              </a:rPr>
              <a:t>size</a:t>
            </a:r>
            <a:r>
              <a:rPr lang="de-DE" sz="1200" kern="1200" dirty="0">
                <a:solidFill>
                  <a:schemeClr val="tx1"/>
                </a:solidFill>
                <a:latin typeface="Arial" panose="020B0604020202020204" pitchFamily="34" charset="0"/>
                <a:ea typeface="ＭＳ Ｐゴシック" panose="020B0600070205080204" pitchFamily="34" charset="-128"/>
              </a:rPr>
              <a:t> </a:t>
            </a:r>
            <a:r>
              <a:rPr lang="de-DE" sz="1200" kern="1200" dirty="0" err="1">
                <a:solidFill>
                  <a:schemeClr val="tx1"/>
                </a:solidFill>
                <a:latin typeface="Arial" panose="020B0604020202020204" pitchFamily="34" charset="0"/>
                <a:ea typeface="ＭＳ Ｐゴシック" panose="020B0600070205080204" pitchFamily="34" charset="-128"/>
              </a:rPr>
              <a:t>of</a:t>
            </a:r>
            <a:r>
              <a:rPr lang="de-DE" sz="1200" kern="1200" dirty="0">
                <a:solidFill>
                  <a:schemeClr val="tx1"/>
                </a:solidFill>
                <a:latin typeface="Arial" panose="020B0604020202020204" pitchFamily="34" charset="0"/>
                <a:ea typeface="ＭＳ Ｐゴシック" panose="020B0600070205080204" pitchFamily="34" charset="-128"/>
              </a:rPr>
              <a:t> </a:t>
            </a:r>
            <a:r>
              <a:rPr lang="de-DE" sz="1200" kern="1200" dirty="0" err="1">
                <a:solidFill>
                  <a:schemeClr val="tx1"/>
                </a:solidFill>
                <a:latin typeface="Arial" panose="020B0604020202020204" pitchFamily="34" charset="0"/>
                <a:ea typeface="ＭＳ Ｐゴシック" panose="020B0600070205080204" pitchFamily="34" charset="-128"/>
              </a:rPr>
              <a:t>used</a:t>
            </a:r>
            <a:r>
              <a:rPr lang="de-DE" sz="1200" kern="1200" dirty="0">
                <a:solidFill>
                  <a:schemeClr val="tx1"/>
                </a:solidFill>
                <a:latin typeface="Arial" panose="020B0604020202020204" pitchFamily="34" charset="0"/>
                <a:ea typeface="ＭＳ Ｐゴシック" panose="020B0600070205080204" pitchFamily="34" charset="-128"/>
              </a:rPr>
              <a:t> LLM)</a:t>
            </a:r>
          </a:p>
          <a:p>
            <a:pPr marL="971550" lvl="2" indent="-1714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Clock Speed: 3.80 GHz  </a:t>
            </a:r>
          </a:p>
          <a:p>
            <a:pPr marL="398463" lvl="1" indent="0">
              <a:buNone/>
            </a:pPr>
            <a:r>
              <a:rPr lang="de-DE" sz="1200" i="1" kern="1200" dirty="0">
                <a:solidFill>
                  <a:schemeClr val="tx1"/>
                </a:solidFill>
                <a:latin typeface="Arial" panose="020B0604020202020204" pitchFamily="34" charset="0"/>
                <a:ea typeface="ＭＳ Ｐゴシック" panose="020B0600070205080204" pitchFamily="34" charset="-128"/>
              </a:rPr>
              <a:t>Purpose:  </a:t>
            </a:r>
            <a:endParaRPr lang="de-DE" sz="1200" i="1" kern="1200" dirty="0">
              <a:latin typeface="Arial" panose="020B0604020202020204" pitchFamily="34" charset="0"/>
              <a:ea typeface="ＭＳ Ｐゴシック" panose="020B0600070205080204" pitchFamily="34" charset="-128"/>
            </a:endParaRPr>
          </a:p>
          <a:p>
            <a:pPr marL="398463" lvl="1" indent="0">
              <a:buNone/>
            </a:pPr>
            <a:r>
              <a:rPr lang="de-DE" sz="1200" i="1" kern="1200" dirty="0">
                <a:solidFill>
                  <a:schemeClr val="tx1"/>
                </a:solidFill>
                <a:latin typeface="Arial" panose="020B0604020202020204" pitchFamily="34" charset="0"/>
                <a:ea typeface="ＭＳ Ｐゴシック" panose="020B0600070205080204" pitchFamily="34" charset="-128"/>
              </a:rPr>
              <a:t>	Primary </a:t>
            </a:r>
            <a:r>
              <a:rPr lang="de-DE" sz="1200" i="1" kern="1200" dirty="0" err="1">
                <a:solidFill>
                  <a:schemeClr val="tx1"/>
                </a:solidFill>
                <a:latin typeface="Arial" panose="020B0604020202020204" pitchFamily="34" charset="0"/>
                <a:ea typeface="ＭＳ Ｐゴシック" panose="020B0600070205080204" pitchFamily="34" charset="-128"/>
              </a:rPr>
              <a:t>machine</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for</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training</a:t>
            </a:r>
            <a:r>
              <a:rPr lang="de-DE" sz="1200" i="1" kern="1200" dirty="0">
                <a:solidFill>
                  <a:schemeClr val="tx1"/>
                </a:solidFill>
                <a:latin typeface="Arial" panose="020B0604020202020204" pitchFamily="34" charset="0"/>
                <a:ea typeface="ＭＳ Ｐゴシック" panose="020B0600070205080204" pitchFamily="34" charset="-128"/>
              </a:rPr>
              <a:t> high-</a:t>
            </a:r>
            <a:r>
              <a:rPr lang="de-DE" sz="1200" i="1" kern="1200" dirty="0" err="1">
                <a:solidFill>
                  <a:schemeClr val="tx1"/>
                </a:solidFill>
                <a:latin typeface="Arial" panose="020B0604020202020204" pitchFamily="34" charset="0"/>
                <a:ea typeface="ＭＳ Ｐゴシック" panose="020B0600070205080204" pitchFamily="34" charset="-128"/>
              </a:rPr>
              <a:t>computation</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models</a:t>
            </a:r>
            <a:endParaRPr lang="de-DE" sz="1200" i="1" kern="1200" dirty="0">
              <a:latin typeface="Arial" panose="020B0604020202020204" pitchFamily="34" charset="0"/>
              <a:ea typeface="ＭＳ Ｐゴシック" panose="020B0600070205080204" pitchFamily="34" charset="-128"/>
            </a:endParaRPr>
          </a:p>
          <a:p>
            <a:pPr marL="398463" lvl="1" indent="0">
              <a:buNone/>
            </a:pP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Used</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for</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deep</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learning</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acceleration</a:t>
            </a:r>
            <a:r>
              <a:rPr lang="de-DE" sz="1200" i="1" kern="1200" dirty="0">
                <a:solidFill>
                  <a:schemeClr val="tx1"/>
                </a:solidFill>
                <a:latin typeface="Arial" panose="020B0604020202020204" pitchFamily="34" charset="0"/>
                <a:ea typeface="ＭＳ Ｐゴシック" panose="020B0600070205080204" pitchFamily="34" charset="-128"/>
              </a:rPr>
              <a:t> (CUDA support)</a:t>
            </a:r>
          </a:p>
          <a:p>
            <a:pPr marL="398463" lvl="1" indent="0">
              <a:buNone/>
            </a:pPr>
            <a:r>
              <a:rPr lang="de-DE" sz="1200" i="1" kern="1200" dirty="0">
                <a:latin typeface="Arial" panose="020B0604020202020204" pitchFamily="34" charset="0"/>
                <a:ea typeface="ＭＳ Ｐゴシック" panose="020B0600070205080204" pitchFamily="34" charset="-128"/>
              </a:rPr>
              <a:t>	</a:t>
            </a:r>
            <a:r>
              <a:rPr lang="de-DE" sz="1200" i="1" kern="1200" dirty="0">
                <a:solidFill>
                  <a:schemeClr val="tx1"/>
                </a:solidFill>
                <a:latin typeface="Arial" panose="020B0604020202020204" pitchFamily="34" charset="0"/>
                <a:ea typeface="ＭＳ Ｐゴシック" panose="020B0600070205080204" pitchFamily="34" charset="-128"/>
              </a:rPr>
              <a:t>Handles large-</a:t>
            </a:r>
            <a:r>
              <a:rPr lang="de-DE" sz="1200" i="1" kern="1200" dirty="0" err="1">
                <a:solidFill>
                  <a:schemeClr val="tx1"/>
                </a:solidFill>
                <a:latin typeface="Arial" panose="020B0604020202020204" pitchFamily="34" charset="0"/>
                <a:ea typeface="ＭＳ Ｐゴシック" panose="020B0600070205080204" pitchFamily="34" charset="-128"/>
              </a:rPr>
              <a:t>scale</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simulations</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parallelized</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training</a:t>
            </a:r>
            <a:endParaRPr lang="de-DE" sz="1200" kern="1200" dirty="0">
              <a:solidFill>
                <a:schemeClr val="tx1"/>
              </a:solidFill>
              <a:latin typeface="Arial" panose="020B0604020202020204" pitchFamily="34" charset="0"/>
              <a:ea typeface="ＭＳ Ｐゴシック" panose="020B0600070205080204" pitchFamily="34" charset="-128"/>
            </a:endParaRPr>
          </a:p>
          <a:p>
            <a:pPr marL="285750" indent="-285750">
              <a:buFont typeface="Arial" panose="020B0604020202020204" pitchFamily="34" charset="0"/>
              <a:buChar char="•"/>
            </a:pPr>
            <a:r>
              <a:rPr lang="de-DE" sz="1200" b="1" kern="1200" dirty="0">
                <a:solidFill>
                  <a:schemeClr val="tx1"/>
                </a:solidFill>
                <a:latin typeface="Arial" panose="020B0604020202020204" pitchFamily="34" charset="0"/>
                <a:ea typeface="ＭＳ Ｐゴシック" panose="020B0600070205080204" pitchFamily="34" charset="-128"/>
              </a:rPr>
              <a:t>MacBook Pro (M1 Pro, </a:t>
            </a:r>
            <a:r>
              <a:rPr lang="de-DE" sz="1200" b="1" kern="1200" dirty="0" err="1">
                <a:solidFill>
                  <a:schemeClr val="tx1"/>
                </a:solidFill>
                <a:latin typeface="Arial" panose="020B0604020202020204" pitchFamily="34" charset="0"/>
                <a:ea typeface="ＭＳ Ｐゴシック" panose="020B0600070205080204" pitchFamily="34" charset="-128"/>
              </a:rPr>
              <a:t>macOS</a:t>
            </a:r>
            <a:r>
              <a:rPr lang="de-DE" sz="1200" b="1" kern="1200" dirty="0">
                <a:solidFill>
                  <a:schemeClr val="tx1"/>
                </a:solidFill>
                <a:latin typeface="Arial" panose="020B0604020202020204" pitchFamily="34" charset="0"/>
                <a:ea typeface="ＭＳ Ｐゴシック" panose="020B0600070205080204" pitchFamily="34" charset="-128"/>
              </a:rPr>
              <a:t> Sequoia)</a:t>
            </a:r>
          </a:p>
          <a:p>
            <a:pPr marL="684213" lvl="1" indent="-2857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Chip: Apple M1 Pro  </a:t>
            </a:r>
            <a:endParaRPr lang="de-DE" sz="1200" kern="1200" dirty="0">
              <a:latin typeface="Arial" panose="020B0604020202020204" pitchFamily="34" charset="0"/>
              <a:ea typeface="ＭＳ Ｐゴシック" panose="020B0600070205080204" pitchFamily="34" charset="-128"/>
            </a:endParaRPr>
          </a:p>
          <a:p>
            <a:pPr marL="684213" lvl="1" indent="-285750">
              <a:buFont typeface="Arial" panose="020B0604020202020204" pitchFamily="34" charset="0"/>
              <a:buChar char="•"/>
            </a:pPr>
            <a:r>
              <a:rPr lang="de-DE" sz="1200" kern="1200" dirty="0">
                <a:solidFill>
                  <a:schemeClr val="tx1"/>
                </a:solidFill>
                <a:latin typeface="Arial" panose="020B0604020202020204" pitchFamily="34" charset="0"/>
                <a:ea typeface="ＭＳ Ｐゴシック" panose="020B0600070205080204" pitchFamily="34" charset="-128"/>
              </a:rPr>
              <a:t>RAM: 16 GB </a:t>
            </a:r>
            <a:endParaRPr lang="de-DE" sz="1200" kern="1200" dirty="0">
              <a:solidFill>
                <a:srgbClr val="5C6971"/>
              </a:solidFill>
              <a:latin typeface="Arial" panose="020B0604020202020204" pitchFamily="34" charset="0"/>
              <a:ea typeface="ＭＳ Ｐゴシック" panose="020B0600070205080204" pitchFamily="34" charset="-128"/>
            </a:endParaRPr>
          </a:p>
          <a:p>
            <a:pPr marL="398463" lvl="1" indent="0">
              <a:buNone/>
            </a:pPr>
            <a:r>
              <a:rPr lang="de-DE" sz="1200" i="1" kern="1200" dirty="0">
                <a:solidFill>
                  <a:schemeClr val="tx1"/>
                </a:solidFill>
                <a:latin typeface="Arial" panose="020B0604020202020204" pitchFamily="34" charset="0"/>
                <a:ea typeface="ＭＳ Ｐゴシック" panose="020B0600070205080204" pitchFamily="34" charset="-128"/>
              </a:rPr>
              <a:t>Purpose:  </a:t>
            </a:r>
          </a:p>
          <a:p>
            <a:r>
              <a:rPr lang="de-DE" sz="1200" i="1" kern="1200" dirty="0">
                <a:solidFill>
                  <a:schemeClr val="tx1"/>
                </a:solidFill>
                <a:latin typeface="Arial" panose="020B0604020202020204" pitchFamily="34" charset="0"/>
                <a:ea typeface="ＭＳ Ｐゴシック" panose="020B0600070205080204" pitchFamily="34" charset="-128"/>
              </a:rPr>
              <a:t>  		Development, </a:t>
            </a:r>
            <a:r>
              <a:rPr lang="de-DE" sz="1200" i="1" kern="1200" dirty="0" err="1">
                <a:solidFill>
                  <a:schemeClr val="tx1"/>
                </a:solidFill>
                <a:latin typeface="Arial" panose="020B0604020202020204" pitchFamily="34" charset="0"/>
                <a:ea typeface="ＭＳ Ｐゴシック" panose="020B0600070205080204" pitchFamily="34" charset="-128"/>
              </a:rPr>
              <a:t>debugging</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experiment</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logging</a:t>
            </a:r>
            <a:r>
              <a:rPr lang="de-DE" sz="1200" i="1" kern="1200" dirty="0">
                <a:solidFill>
                  <a:schemeClr val="tx1"/>
                </a:solidFill>
                <a:latin typeface="Arial" panose="020B0604020202020204" pitchFamily="34" charset="0"/>
                <a:ea typeface="ＭＳ Ｐゴシック" panose="020B0600070205080204" pitchFamily="34" charset="-128"/>
              </a:rPr>
              <a:t>  </a:t>
            </a:r>
          </a:p>
          <a:p>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Markdown</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writing</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research</a:t>
            </a:r>
            <a:endParaRPr lang="de-DE" sz="1200" i="1" kern="1200" dirty="0">
              <a:solidFill>
                <a:schemeClr val="tx1"/>
              </a:solidFill>
              <a:latin typeface="Arial" panose="020B0604020202020204" pitchFamily="34" charset="0"/>
              <a:ea typeface="ＭＳ Ｐゴシック" panose="020B0600070205080204" pitchFamily="34" charset="-128"/>
            </a:endParaRPr>
          </a:p>
          <a:p>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Accessing</a:t>
            </a:r>
            <a:r>
              <a:rPr lang="de-DE" sz="1200" i="1" kern="1200" dirty="0">
                <a:solidFill>
                  <a:schemeClr val="tx1"/>
                </a:solidFill>
                <a:latin typeface="Arial" panose="020B0604020202020204" pitchFamily="34" charset="0"/>
                <a:ea typeface="ＭＳ Ｐゴシック" panose="020B0600070205080204" pitchFamily="34" charset="-128"/>
              </a:rPr>
              <a:t> IBM </a:t>
            </a:r>
            <a:r>
              <a:rPr lang="de-DE" sz="1200" i="1" kern="1200" dirty="0" err="1">
                <a:solidFill>
                  <a:schemeClr val="tx1"/>
                </a:solidFill>
                <a:latin typeface="Arial" panose="020B0604020202020204" pitchFamily="34" charset="0"/>
                <a:ea typeface="ＭＳ Ｐゴシック" panose="020B0600070205080204" pitchFamily="34" charset="-128"/>
              </a:rPr>
              <a:t>enviornments</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data</a:t>
            </a:r>
            <a:endParaRPr lang="de-DE" sz="1200" i="1" kern="1200" dirty="0">
              <a:solidFill>
                <a:schemeClr val="tx1"/>
              </a:solidFill>
              <a:latin typeface="Arial" panose="020B0604020202020204" pitchFamily="34" charset="0"/>
              <a:ea typeface="ＭＳ Ｐゴシック" panose="020B0600070205080204" pitchFamily="34" charset="-128"/>
            </a:endParaRPr>
          </a:p>
          <a:p>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Testing</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environments</a:t>
            </a:r>
            <a:r>
              <a:rPr lang="de-DE" sz="1200" i="1" kern="1200" dirty="0">
                <a:solidFill>
                  <a:schemeClr val="tx1"/>
                </a:solidFill>
                <a:latin typeface="Arial" panose="020B0604020202020204" pitchFamily="34" charset="0"/>
                <a:ea typeface="ＭＳ Ｐゴシック" panose="020B0600070205080204" pitchFamily="34" charset="-128"/>
              </a:rPr>
              <a:t> and </a:t>
            </a:r>
            <a:r>
              <a:rPr lang="de-DE" sz="1200" i="1" kern="1200" dirty="0" err="1">
                <a:solidFill>
                  <a:schemeClr val="tx1"/>
                </a:solidFill>
                <a:latin typeface="Arial" panose="020B0604020202020204" pitchFamily="34" charset="0"/>
                <a:ea typeface="ＭＳ Ｐゴシック" panose="020B0600070205080204" pitchFamily="34" charset="-128"/>
              </a:rPr>
              <a:t>models</a:t>
            </a:r>
            <a:r>
              <a:rPr lang="de-DE" sz="1200" i="1" kern="1200" dirty="0">
                <a:solidFill>
                  <a:schemeClr val="tx1"/>
                </a:solidFill>
                <a:latin typeface="Arial" panose="020B0604020202020204" pitchFamily="34" charset="0"/>
                <a:ea typeface="ＭＳ Ｐゴシック" panose="020B0600070205080204" pitchFamily="34" charset="-128"/>
              </a:rPr>
              <a:t> on different </a:t>
            </a:r>
            <a:r>
              <a:rPr lang="de-DE" sz="1200" i="1" kern="1200" dirty="0" err="1">
                <a:solidFill>
                  <a:schemeClr val="tx1"/>
                </a:solidFill>
                <a:latin typeface="Arial" panose="020B0604020202020204" pitchFamily="34" charset="0"/>
                <a:ea typeface="ＭＳ Ｐゴシック" panose="020B0600070205080204" pitchFamily="34" charset="-128"/>
              </a:rPr>
              <a:t>devices</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when</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the</a:t>
            </a:r>
            <a:r>
              <a:rPr lang="de-DE" sz="1200" i="1" kern="1200" dirty="0">
                <a:solidFill>
                  <a:schemeClr val="tx1"/>
                </a:solidFill>
                <a:latin typeface="Arial" panose="020B0604020202020204" pitchFamily="34" charset="0"/>
                <a:ea typeface="ＭＳ Ｐゴシック" panose="020B0600070205080204" pitchFamily="34" charset="-128"/>
              </a:rPr>
              <a:t> </a:t>
            </a:r>
            <a:r>
              <a:rPr lang="de-DE" sz="1200" i="1" kern="1200" dirty="0" err="1">
                <a:solidFill>
                  <a:schemeClr val="tx1"/>
                </a:solidFill>
                <a:latin typeface="Arial" panose="020B0604020202020204" pitchFamily="34" charset="0"/>
                <a:ea typeface="ＭＳ Ｐゴシック" panose="020B0600070205080204" pitchFamily="34" charset="-128"/>
              </a:rPr>
              <a:t>setup</a:t>
            </a:r>
            <a:r>
              <a:rPr lang="de-DE" sz="1200" i="1" kern="1200" dirty="0">
                <a:solidFill>
                  <a:schemeClr val="tx1"/>
                </a:solidFill>
                <a:latin typeface="Arial" panose="020B0604020202020204" pitchFamily="34" charset="0"/>
                <a:ea typeface="ＭＳ Ｐゴシック" panose="020B0600070205080204" pitchFamily="34" charset="-128"/>
              </a:rPr>
              <a:t> was </a:t>
            </a:r>
            <a:r>
              <a:rPr lang="de-DE" sz="1200" i="1" kern="1200" dirty="0" err="1">
                <a:solidFill>
                  <a:schemeClr val="tx1"/>
                </a:solidFill>
                <a:latin typeface="Arial" panose="020B0604020202020204" pitchFamily="34" charset="0"/>
                <a:ea typeface="ＭＳ Ｐゴシック" panose="020B0600070205080204" pitchFamily="34" charset="-128"/>
              </a:rPr>
              <a:t>struggeling</a:t>
            </a:r>
            <a:endParaRPr lang="de-DE" sz="1200" i="1" kern="1200" dirty="0">
              <a:solidFill>
                <a:schemeClr val="tx1"/>
              </a:solidFill>
              <a:latin typeface="Arial" panose="020B0604020202020204" pitchFamily="34" charset="0"/>
              <a:ea typeface="ＭＳ Ｐゴシック" panose="020B0600070205080204" pitchFamily="34" charset="-128"/>
            </a:endParaRPr>
          </a:p>
        </p:txBody>
      </p:sp>
      <p:sp>
        <p:nvSpPr>
          <p:cNvPr id="9" name="TextBox 8">
            <a:extLst>
              <a:ext uri="{FF2B5EF4-FFF2-40B4-BE49-F238E27FC236}">
                <a16:creationId xmlns:a16="http://schemas.microsoft.com/office/drawing/2014/main" id="{860CE338-FCF6-80DD-3339-C55FEC22A7BE}"/>
              </a:ext>
            </a:extLst>
          </p:cNvPr>
          <p:cNvSpPr txBox="1"/>
          <p:nvPr/>
        </p:nvSpPr>
        <p:spPr>
          <a:xfrm>
            <a:off x="5645793" y="5002937"/>
            <a:ext cx="3528392" cy="738664"/>
          </a:xfrm>
          <a:prstGeom prst="rect">
            <a:avLst/>
          </a:prstGeom>
          <a:noFill/>
        </p:spPr>
        <p:txBody>
          <a:bodyPr wrap="square" rtlCol="0">
            <a:spAutoFit/>
          </a:bodyPr>
          <a:lstStyle/>
          <a:p>
            <a:pPr algn="ctr"/>
            <a:r>
              <a:rPr lang="de-DE" sz="1000" i="1" dirty="0"/>
              <a:t>„Über Stock und über Steine, über Berge und durch Täler bereist die Mannschaft die Insel, auf der Suche nach dem Schatz.“</a:t>
            </a:r>
          </a:p>
          <a:p>
            <a:pPr algn="ctr"/>
            <a:r>
              <a:rPr lang="de-DE" sz="1000" i="1" dirty="0"/>
              <a:t>ChatGPT Image May 16, 2025, 10_23_58 </a:t>
            </a:r>
            <a:r>
              <a:rPr lang="de-DE" sz="1000" i="1" dirty="0" err="1"/>
              <a:t>AM.png</a:t>
            </a:r>
            <a:endParaRPr lang="de-DE" sz="1000" i="1" dirty="0"/>
          </a:p>
        </p:txBody>
      </p:sp>
      <p:pic>
        <p:nvPicPr>
          <p:cNvPr id="10" name="Picture 9" descr="A group of cartoon animals&#10;&#10;AI-generated content may be incorrect.">
            <a:extLst>
              <a:ext uri="{FF2B5EF4-FFF2-40B4-BE49-F238E27FC236}">
                <a16:creationId xmlns:a16="http://schemas.microsoft.com/office/drawing/2014/main" id="{BB01571D-7587-C128-12E6-6A14036BD6EF}"/>
              </a:ext>
            </a:extLst>
          </p:cNvPr>
          <p:cNvPicPr>
            <a:picLocks noChangeAspect="1"/>
          </p:cNvPicPr>
          <p:nvPr/>
        </p:nvPicPr>
        <p:blipFill>
          <a:blip r:embed="rId3"/>
          <a:stretch>
            <a:fillRect/>
          </a:stretch>
        </p:blipFill>
        <p:spPr>
          <a:xfrm>
            <a:off x="5533996" y="1250950"/>
            <a:ext cx="3751987" cy="3751987"/>
          </a:xfrm>
          <a:prstGeom prst="roundRect">
            <a:avLst/>
          </a:prstGeom>
        </p:spPr>
      </p:pic>
    </p:spTree>
    <p:extLst>
      <p:ext uri="{BB962C8B-B14F-4D97-AF65-F5344CB8AC3E}">
        <p14:creationId xmlns:p14="http://schemas.microsoft.com/office/powerpoint/2010/main" val="1609245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E174-CA22-4657-FA52-E63EA0B554E6}"/>
              </a:ext>
            </a:extLst>
          </p:cNvPr>
          <p:cNvSpPr>
            <a:spLocks noGrp="1"/>
          </p:cNvSpPr>
          <p:nvPr>
            <p:ph type="title"/>
          </p:nvPr>
        </p:nvSpPr>
        <p:spPr/>
        <p:txBody>
          <a:bodyPr/>
          <a:lstStyle/>
          <a:p>
            <a:r>
              <a:rPr lang="de-DE" dirty="0"/>
              <a:t>Aufgabenverteilung und Hauptverantwortlichkeiten</a:t>
            </a:r>
          </a:p>
        </p:txBody>
      </p:sp>
      <p:graphicFrame>
        <p:nvGraphicFramePr>
          <p:cNvPr id="6" name="Content Placeholder 5">
            <a:extLst>
              <a:ext uri="{FF2B5EF4-FFF2-40B4-BE49-F238E27FC236}">
                <a16:creationId xmlns:a16="http://schemas.microsoft.com/office/drawing/2014/main" id="{7A8562E1-3D52-1F9C-37CE-D0F7F59FC141}"/>
              </a:ext>
            </a:extLst>
          </p:cNvPr>
          <p:cNvGraphicFramePr>
            <a:graphicFrameLocks noGrp="1"/>
          </p:cNvGraphicFramePr>
          <p:nvPr>
            <p:ph idx="1"/>
            <p:extLst>
              <p:ext uri="{D42A27DB-BD31-4B8C-83A1-F6EECF244321}">
                <p14:modId xmlns:p14="http://schemas.microsoft.com/office/powerpoint/2010/main" val="4142775675"/>
              </p:ext>
            </p:extLst>
          </p:nvPr>
        </p:nvGraphicFramePr>
        <p:xfrm>
          <a:off x="236476" y="1556792"/>
          <a:ext cx="9433047" cy="4104457"/>
        </p:xfrm>
        <a:graphic>
          <a:graphicData uri="http://schemas.openxmlformats.org/drawingml/2006/table">
            <a:tbl>
              <a:tblPr firstRow="1" bandRow="1">
                <a:tableStyleId>{5C22544A-7EE6-4342-B048-85BDC9FD1C3A}</a:tableStyleId>
              </a:tblPr>
              <a:tblGrid>
                <a:gridCol w="3144349">
                  <a:extLst>
                    <a:ext uri="{9D8B030D-6E8A-4147-A177-3AD203B41FA5}">
                      <a16:colId xmlns:a16="http://schemas.microsoft.com/office/drawing/2014/main" val="89621960"/>
                    </a:ext>
                  </a:extLst>
                </a:gridCol>
                <a:gridCol w="3144349">
                  <a:extLst>
                    <a:ext uri="{9D8B030D-6E8A-4147-A177-3AD203B41FA5}">
                      <a16:colId xmlns:a16="http://schemas.microsoft.com/office/drawing/2014/main" val="359914295"/>
                    </a:ext>
                  </a:extLst>
                </a:gridCol>
                <a:gridCol w="3144349">
                  <a:extLst>
                    <a:ext uri="{9D8B030D-6E8A-4147-A177-3AD203B41FA5}">
                      <a16:colId xmlns:a16="http://schemas.microsoft.com/office/drawing/2014/main" val="3071753866"/>
                    </a:ext>
                  </a:extLst>
                </a:gridCol>
              </a:tblGrid>
              <a:tr h="544037">
                <a:tc>
                  <a:txBody>
                    <a:bodyPr/>
                    <a:lstStyle/>
                    <a:p>
                      <a:r>
                        <a:rPr lang="de-DE" sz="2400" dirty="0"/>
                        <a:t>Julian Erath</a:t>
                      </a:r>
                    </a:p>
                  </a:txBody>
                  <a:tcPr/>
                </a:tc>
                <a:tc>
                  <a:txBody>
                    <a:bodyPr/>
                    <a:lstStyle/>
                    <a:p>
                      <a:r>
                        <a:rPr lang="de-DE" sz="2400" dirty="0"/>
                        <a:t>Furkan </a:t>
                      </a:r>
                      <a:r>
                        <a:rPr lang="de-DE" sz="2400" dirty="0" err="1"/>
                        <a:t>Saygin</a:t>
                      </a:r>
                      <a:endParaRPr lang="de-DE" sz="2400" dirty="0"/>
                    </a:p>
                  </a:txBody>
                  <a:tcPr/>
                </a:tc>
                <a:tc>
                  <a:txBody>
                    <a:bodyPr/>
                    <a:lstStyle/>
                    <a:p>
                      <a:r>
                        <a:rPr lang="de-DE" sz="2400" dirty="0"/>
                        <a:t>Maik Nitzsche</a:t>
                      </a:r>
                    </a:p>
                  </a:txBody>
                  <a:tcPr/>
                </a:tc>
                <a:extLst>
                  <a:ext uri="{0D108BD9-81ED-4DB2-BD59-A6C34878D82A}">
                    <a16:rowId xmlns:a16="http://schemas.microsoft.com/office/drawing/2014/main" val="204984982"/>
                  </a:ext>
                </a:extLst>
              </a:tr>
              <a:tr h="441274">
                <a:tc>
                  <a:txBody>
                    <a:bodyPr/>
                    <a:lstStyle/>
                    <a:p>
                      <a:pPr algn="l">
                        <a:spcAft>
                          <a:spcPts val="1200"/>
                        </a:spcAft>
                        <a:buFont typeface="Arial" panose="020B0604020202020204" pitchFamily="34" charset="0"/>
                        <a:buNone/>
                      </a:pPr>
                      <a:r>
                        <a:rPr lang="en-GB" b="0" i="0" dirty="0" err="1">
                          <a:solidFill>
                            <a:schemeClr val="tx1"/>
                          </a:solidFill>
                          <a:effectLst/>
                          <a:latin typeface="-apple-system"/>
                        </a:rPr>
                        <a:t>Projektleitung</a:t>
                      </a:r>
                      <a:r>
                        <a:rPr lang="en-GB" b="0" i="0" dirty="0">
                          <a:solidFill>
                            <a:schemeClr val="tx1"/>
                          </a:solidFill>
                          <a:effectLst/>
                          <a:latin typeface="-apple-system"/>
                        </a:rPr>
                        <a:t> &amp; </a:t>
                      </a:r>
                      <a:r>
                        <a:rPr lang="en-GB" b="0" i="0" dirty="0" err="1">
                          <a:solidFill>
                            <a:schemeClr val="tx1"/>
                          </a:solidFill>
                          <a:effectLst/>
                          <a:latin typeface="-apple-system"/>
                        </a:rPr>
                        <a:t>Koordination</a:t>
                      </a:r>
                      <a:endParaRPr lang="en-GB" b="0" i="0" dirty="0">
                        <a:solidFill>
                          <a:schemeClr val="tx1"/>
                        </a:solidFill>
                        <a:effectLst/>
                        <a:latin typeface="-apple-system"/>
                      </a:endParaRPr>
                    </a:p>
                  </a:txBody>
                  <a:tcPr/>
                </a:tc>
                <a:tc>
                  <a:txBody>
                    <a:bodyPr/>
                    <a:lstStyle/>
                    <a:p>
                      <a:pPr marL="0" indent="0" algn="l">
                        <a:spcBef>
                          <a:spcPts val="1800"/>
                        </a:spcBef>
                        <a:spcAft>
                          <a:spcPts val="1200"/>
                        </a:spcAft>
                        <a:buFont typeface="Arial" panose="020B0604020202020204" pitchFamily="34" charset="0"/>
                        <a:buNone/>
                      </a:pPr>
                      <a:r>
                        <a:rPr lang="en-GB" b="0" i="0" dirty="0">
                          <a:solidFill>
                            <a:schemeClr val="tx1"/>
                          </a:solidFill>
                          <a:effectLst/>
                          <a:latin typeface="-apple-system"/>
                        </a:rPr>
                        <a:t>Backend-</a:t>
                      </a:r>
                      <a:r>
                        <a:rPr lang="en-GB" b="0" i="0" dirty="0" err="1">
                          <a:solidFill>
                            <a:schemeClr val="tx1"/>
                          </a:solidFill>
                          <a:effectLst/>
                          <a:latin typeface="-apple-system"/>
                        </a:rPr>
                        <a:t>Entwicklung</a:t>
                      </a:r>
                      <a:endParaRPr lang="en-GB" b="0" i="0" dirty="0">
                        <a:solidFill>
                          <a:schemeClr val="tx1"/>
                        </a:solidFill>
                        <a:effectLst/>
                        <a:latin typeface="-apple-system"/>
                      </a:endParaRPr>
                    </a:p>
                  </a:txBody>
                  <a:tcPr/>
                </a:tc>
                <a:tc>
                  <a:txBody>
                    <a:bodyPr/>
                    <a:lstStyle/>
                    <a:p>
                      <a:pPr marL="0" indent="0" algn="l">
                        <a:spcBef>
                          <a:spcPts val="1800"/>
                        </a:spcBef>
                        <a:spcAft>
                          <a:spcPts val="1200"/>
                        </a:spcAft>
                        <a:buFont typeface="Arial" panose="020B0604020202020204" pitchFamily="34" charset="0"/>
                        <a:buNone/>
                      </a:pPr>
                      <a:r>
                        <a:rPr lang="en-GB" b="0" i="0" dirty="0">
                          <a:solidFill>
                            <a:schemeClr val="tx1"/>
                          </a:solidFill>
                          <a:effectLst/>
                          <a:latin typeface="-apple-system"/>
                        </a:rPr>
                        <a:t>Frontend-</a:t>
                      </a:r>
                      <a:r>
                        <a:rPr lang="en-GB" b="0" i="0" dirty="0" err="1">
                          <a:solidFill>
                            <a:schemeClr val="tx1"/>
                          </a:solidFill>
                          <a:effectLst/>
                          <a:latin typeface="-apple-system"/>
                        </a:rPr>
                        <a:t>Entwicklung</a:t>
                      </a:r>
                      <a:endParaRPr lang="en-GB" b="0" i="0" dirty="0">
                        <a:solidFill>
                          <a:schemeClr val="tx1"/>
                        </a:solidFill>
                        <a:effectLst/>
                        <a:latin typeface="-apple-system"/>
                      </a:endParaRPr>
                    </a:p>
                  </a:txBody>
                  <a:tcPr/>
                </a:tc>
                <a:extLst>
                  <a:ext uri="{0D108BD9-81ED-4DB2-BD59-A6C34878D82A}">
                    <a16:rowId xmlns:a16="http://schemas.microsoft.com/office/drawing/2014/main" val="2498373275"/>
                  </a:ext>
                </a:extLst>
              </a:tr>
              <a:tr h="1595842">
                <a:tc>
                  <a:txBody>
                    <a:bodyPr/>
                    <a:lstStyle/>
                    <a:p>
                      <a:pPr algn="l">
                        <a:spcAft>
                          <a:spcPts val="1200"/>
                        </a:spcAft>
                        <a:buFont typeface="Arial" panose="020B0604020202020204" pitchFamily="34" charset="0"/>
                        <a:buNone/>
                      </a:pPr>
                      <a:r>
                        <a:rPr lang="en-GB" b="0" i="0" dirty="0" err="1">
                          <a:solidFill>
                            <a:schemeClr val="tx1"/>
                          </a:solidFill>
                          <a:effectLst/>
                          <a:latin typeface="-apple-system"/>
                        </a:rPr>
                        <a:t>Zeitplanung</a:t>
                      </a:r>
                      <a:r>
                        <a:rPr lang="en-GB" b="0" i="0" dirty="0">
                          <a:solidFill>
                            <a:schemeClr val="tx1"/>
                          </a:solidFill>
                          <a:effectLst/>
                          <a:latin typeface="-apple-system"/>
                        </a:rPr>
                        <a:t>, Meetings und </a:t>
                      </a:r>
                      <a:r>
                        <a:rPr lang="en-GB" b="0" i="0" dirty="0" err="1">
                          <a:solidFill>
                            <a:schemeClr val="tx1"/>
                          </a:solidFill>
                          <a:effectLst/>
                          <a:latin typeface="-apple-system"/>
                        </a:rPr>
                        <a:t>Kommunikation</a:t>
                      </a:r>
                      <a:endParaRPr lang="en-GB" b="0" i="0" dirty="0">
                        <a:solidFill>
                          <a:schemeClr val="tx1"/>
                        </a:solidFill>
                        <a:effectLst/>
                        <a:latin typeface="-apple-system"/>
                      </a:endParaRPr>
                    </a:p>
                  </a:txBody>
                  <a:tcPr/>
                </a:tc>
                <a:tc>
                  <a:txBody>
                    <a:body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GB" b="0" i="0" dirty="0">
                          <a:solidFill>
                            <a:schemeClr val="tx1"/>
                          </a:solidFill>
                          <a:effectLst/>
                          <a:latin typeface="-apple-system"/>
                        </a:rPr>
                        <a:t>AI-</a:t>
                      </a:r>
                      <a:r>
                        <a:rPr lang="en-GB" b="0" i="0" dirty="0" err="1">
                          <a:solidFill>
                            <a:schemeClr val="tx1"/>
                          </a:solidFill>
                          <a:effectLst/>
                          <a:latin typeface="-apple-system"/>
                        </a:rPr>
                        <a:t>Agenten</a:t>
                      </a:r>
                      <a:r>
                        <a:rPr lang="en-GB" b="0" i="0" dirty="0">
                          <a:solidFill>
                            <a:schemeClr val="tx1"/>
                          </a:solidFill>
                          <a:effectLst/>
                          <a:latin typeface="-apple-system"/>
                        </a:rPr>
                        <a:t> und </a:t>
                      </a:r>
                      <a:r>
                        <a:rPr lang="en-GB" b="0" i="0" dirty="0" err="1">
                          <a:solidFill>
                            <a:schemeClr val="tx1"/>
                          </a:solidFill>
                          <a:effectLst/>
                          <a:latin typeface="-apple-system"/>
                        </a:rPr>
                        <a:t>Modelltraining</a:t>
                      </a:r>
                      <a:br>
                        <a:rPr lang="en-GB" b="0" i="0" dirty="0">
                          <a:solidFill>
                            <a:schemeClr val="tx1"/>
                          </a:solidFill>
                          <a:effectLst/>
                          <a:latin typeface="-apple-system"/>
                        </a:rPr>
                      </a:br>
                      <a:r>
                        <a:rPr lang="en-GB" b="0" i="0" dirty="0">
                          <a:solidFill>
                            <a:schemeClr val="tx1"/>
                          </a:solidFill>
                          <a:effectLst/>
                          <a:latin typeface="-apple-system"/>
                        </a:rPr>
                        <a:t>(</a:t>
                      </a:r>
                      <a:r>
                        <a:rPr lang="en-GB" b="0" i="0" dirty="0" err="1">
                          <a:solidFill>
                            <a:schemeClr val="tx1"/>
                          </a:solidFill>
                          <a:effectLst/>
                          <a:latin typeface="-apple-system"/>
                        </a:rPr>
                        <a:t>Verteilung</a:t>
                      </a:r>
                      <a:r>
                        <a:rPr lang="en-GB" b="0" i="0" dirty="0">
                          <a:solidFill>
                            <a:schemeClr val="tx1"/>
                          </a:solidFill>
                          <a:effectLst/>
                          <a:latin typeface="-apple-system"/>
                        </a:rPr>
                        <a:t> der Arbeit </a:t>
                      </a:r>
                      <a:r>
                        <a:rPr lang="en-GB" b="0" i="0" dirty="0" err="1">
                          <a:solidFill>
                            <a:schemeClr val="tx1"/>
                          </a:solidFill>
                          <a:effectLst/>
                          <a:latin typeface="-apple-system"/>
                        </a:rPr>
                        <a:t>nach</a:t>
                      </a:r>
                      <a:r>
                        <a:rPr lang="en-GB" b="0" i="0" dirty="0">
                          <a:solidFill>
                            <a:schemeClr val="tx1"/>
                          </a:solidFill>
                          <a:effectLst/>
                          <a:latin typeface="-apple-system"/>
                        </a:rPr>
                        <a:t> </a:t>
                      </a:r>
                      <a:r>
                        <a:rPr lang="en-GB" b="0" i="0" dirty="0" err="1">
                          <a:solidFill>
                            <a:schemeClr val="tx1"/>
                          </a:solidFill>
                          <a:effectLst/>
                          <a:latin typeface="-apple-system"/>
                        </a:rPr>
                        <a:t>Agenten</a:t>
                      </a:r>
                      <a:r>
                        <a:rPr lang="en-GB" b="0" i="0" dirty="0">
                          <a:solidFill>
                            <a:schemeClr val="tx1"/>
                          </a:solidFill>
                          <a:effectLst/>
                          <a:latin typeface="-apple-system"/>
                        </a:rPr>
                        <a:t>)</a:t>
                      </a:r>
                    </a:p>
                    <a:p>
                      <a:pPr algn="l">
                        <a:spcAft>
                          <a:spcPts val="1200"/>
                        </a:spcAft>
                        <a:buFont typeface="Arial" panose="020B0604020202020204" pitchFamily="34" charset="0"/>
                        <a:buNone/>
                      </a:pPr>
                      <a:endParaRPr lang="en-GB" b="0" i="0" dirty="0">
                        <a:solidFill>
                          <a:schemeClr val="tx1"/>
                        </a:solidFill>
                        <a:effectLst/>
                        <a:latin typeface="-apple-system"/>
                      </a:endParaRPr>
                    </a:p>
                  </a:txBody>
                  <a:tcPr/>
                </a:tc>
                <a:tc>
                  <a:txBody>
                    <a:bodyPr/>
                    <a:lstStyle/>
                    <a:p>
                      <a:pPr algn="l">
                        <a:spcAft>
                          <a:spcPts val="1200"/>
                        </a:spcAft>
                        <a:buFont typeface="Arial" panose="020B0604020202020204" pitchFamily="34" charset="0"/>
                        <a:buNone/>
                      </a:pPr>
                      <a:r>
                        <a:rPr lang="en-GB" b="0" i="0" dirty="0">
                          <a:solidFill>
                            <a:schemeClr val="tx1"/>
                          </a:solidFill>
                          <a:effectLst/>
                          <a:latin typeface="-apple-system"/>
                        </a:rPr>
                        <a:t>Design und </a:t>
                      </a:r>
                      <a:r>
                        <a:rPr lang="en-GB" b="0" i="0" dirty="0" err="1">
                          <a:solidFill>
                            <a:schemeClr val="tx1"/>
                          </a:solidFill>
                          <a:effectLst/>
                          <a:latin typeface="-apple-system"/>
                        </a:rPr>
                        <a:t>Umsetzung</a:t>
                      </a:r>
                      <a:r>
                        <a:rPr lang="en-GB" b="0" i="0" dirty="0">
                          <a:solidFill>
                            <a:schemeClr val="tx1"/>
                          </a:solidFill>
                          <a:effectLst/>
                          <a:latin typeface="-apple-system"/>
                        </a:rPr>
                        <a:t> der UI/UX, Chat-Interface, CSV-Upload und </a:t>
                      </a:r>
                      <a:r>
                        <a:rPr lang="en-GB" b="0" i="0" dirty="0" err="1">
                          <a:solidFill>
                            <a:schemeClr val="tx1"/>
                          </a:solidFill>
                          <a:effectLst/>
                          <a:latin typeface="-apple-system"/>
                        </a:rPr>
                        <a:t>Visualisierungskomponenten</a:t>
                      </a:r>
                      <a:endParaRPr lang="en-GB" b="0" i="0" dirty="0">
                        <a:solidFill>
                          <a:schemeClr val="tx1"/>
                        </a:solidFill>
                        <a:effectLst/>
                        <a:latin typeface="-apple-system"/>
                      </a:endParaRPr>
                    </a:p>
                  </a:txBody>
                  <a:tcPr/>
                </a:tc>
                <a:extLst>
                  <a:ext uri="{0D108BD9-81ED-4DB2-BD59-A6C34878D82A}">
                    <a16:rowId xmlns:a16="http://schemas.microsoft.com/office/drawing/2014/main" val="2572594026"/>
                  </a:ext>
                </a:extLst>
              </a:tr>
              <a:tr h="761652">
                <a:tc>
                  <a:txBody>
                    <a:bodyPr/>
                    <a:lstStyle/>
                    <a:p>
                      <a:pPr algn="l">
                        <a:spcAft>
                          <a:spcPts val="1200"/>
                        </a:spcAft>
                        <a:buFont typeface="Arial" panose="020B0604020202020204" pitchFamily="34" charset="0"/>
                        <a:buNone/>
                      </a:pPr>
                      <a:r>
                        <a:rPr lang="en-GB" b="0" i="0" dirty="0" err="1">
                          <a:solidFill>
                            <a:schemeClr val="tx1"/>
                          </a:solidFill>
                          <a:effectLst/>
                          <a:latin typeface="-apple-system"/>
                        </a:rPr>
                        <a:t>Datenbanken</a:t>
                      </a:r>
                      <a:r>
                        <a:rPr lang="en-GB" b="0" i="0" dirty="0">
                          <a:solidFill>
                            <a:schemeClr val="tx1"/>
                          </a:solidFill>
                          <a:effectLst/>
                          <a:latin typeface="-apple-system"/>
                        </a:rPr>
                        <a:t>, </a:t>
                      </a:r>
                      <a:r>
                        <a:rPr lang="en-GB" b="0" i="0" dirty="0" err="1">
                          <a:solidFill>
                            <a:schemeClr val="tx1"/>
                          </a:solidFill>
                          <a:effectLst/>
                          <a:latin typeface="-apple-system"/>
                        </a:rPr>
                        <a:t>Datenverarbeitung</a:t>
                      </a:r>
                      <a:r>
                        <a:rPr lang="en-GB" b="0" i="0" dirty="0">
                          <a:solidFill>
                            <a:schemeClr val="tx1"/>
                          </a:solidFill>
                          <a:effectLst/>
                          <a:latin typeface="-apple-system"/>
                        </a:rPr>
                        <a:t> und RAG</a:t>
                      </a:r>
                    </a:p>
                  </a:txBody>
                  <a:tcPr/>
                </a:tc>
                <a:tc>
                  <a:txBody>
                    <a:bodyPr/>
                    <a:lstStyle/>
                    <a:p>
                      <a:pPr algn="l">
                        <a:spcAft>
                          <a:spcPts val="1200"/>
                        </a:spcAft>
                        <a:buFont typeface="Arial" panose="020B0604020202020204" pitchFamily="34" charset="0"/>
                        <a:buNone/>
                      </a:pPr>
                      <a:r>
                        <a:rPr lang="en-GB" b="0" i="0" dirty="0">
                          <a:solidFill>
                            <a:schemeClr val="tx1"/>
                          </a:solidFill>
                          <a:effectLst/>
                          <a:latin typeface="-apple-system"/>
                        </a:rPr>
                        <a:t>Logik für </a:t>
                      </a:r>
                      <a:r>
                        <a:rPr lang="en-GB" b="0" i="0" dirty="0" err="1">
                          <a:solidFill>
                            <a:schemeClr val="tx1"/>
                          </a:solidFill>
                          <a:effectLst/>
                          <a:latin typeface="-apple-system"/>
                        </a:rPr>
                        <a:t>Statistikberechnungen</a:t>
                      </a:r>
                      <a:r>
                        <a:rPr lang="en-GB" b="0" i="0" dirty="0">
                          <a:solidFill>
                            <a:schemeClr val="tx1"/>
                          </a:solidFill>
                          <a:effectLst/>
                          <a:latin typeface="-apple-system"/>
                        </a:rPr>
                        <a:t>, </a:t>
                      </a:r>
                    </a:p>
                  </a:txBody>
                  <a:tcPr/>
                </a:tc>
                <a:tc>
                  <a:txBody>
                    <a:bodyPr/>
                    <a:lstStyle/>
                    <a:p>
                      <a:pPr algn="l">
                        <a:spcAft>
                          <a:spcPts val="1200"/>
                        </a:spcAft>
                        <a:buFont typeface="Arial" panose="020B0604020202020204" pitchFamily="34" charset="0"/>
                        <a:buNone/>
                      </a:pPr>
                      <a:r>
                        <a:rPr lang="en-GB" b="0" i="0" dirty="0">
                          <a:solidFill>
                            <a:schemeClr val="tx1"/>
                          </a:solidFill>
                          <a:effectLst/>
                          <a:latin typeface="-apple-system"/>
                        </a:rPr>
                        <a:t>Testing, </a:t>
                      </a:r>
                      <a:r>
                        <a:rPr lang="en-GB" b="0" i="0" dirty="0" err="1">
                          <a:solidFill>
                            <a:schemeClr val="tx1"/>
                          </a:solidFill>
                          <a:effectLst/>
                          <a:latin typeface="-apple-system"/>
                        </a:rPr>
                        <a:t>Qualitätssicherung</a:t>
                      </a:r>
                      <a:r>
                        <a:rPr lang="en-GB" b="0" i="0" dirty="0">
                          <a:solidFill>
                            <a:schemeClr val="tx1"/>
                          </a:solidFill>
                          <a:effectLst/>
                          <a:latin typeface="-apple-system"/>
                        </a:rPr>
                        <a:t> und </a:t>
                      </a:r>
                      <a:r>
                        <a:rPr lang="en-GB" b="0" i="0" dirty="0" err="1">
                          <a:solidFill>
                            <a:schemeClr val="tx1"/>
                          </a:solidFill>
                          <a:effectLst/>
                          <a:latin typeface="-apple-system"/>
                        </a:rPr>
                        <a:t>Validierung</a:t>
                      </a:r>
                      <a:endParaRPr lang="en-GB" b="0" i="0" dirty="0">
                        <a:solidFill>
                          <a:schemeClr val="tx1"/>
                        </a:solidFill>
                        <a:effectLst/>
                        <a:latin typeface="-apple-system"/>
                      </a:endParaRPr>
                    </a:p>
                  </a:txBody>
                  <a:tcPr/>
                </a:tc>
                <a:extLst>
                  <a:ext uri="{0D108BD9-81ED-4DB2-BD59-A6C34878D82A}">
                    <a16:rowId xmlns:a16="http://schemas.microsoft.com/office/drawing/2014/main" val="3324253466"/>
                  </a:ext>
                </a:extLst>
              </a:tr>
              <a:tr h="761652">
                <a:tc>
                  <a:txBody>
                    <a:body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GB" b="0" i="0" dirty="0" err="1">
                          <a:solidFill>
                            <a:schemeClr val="tx1"/>
                          </a:solidFill>
                          <a:effectLst/>
                          <a:latin typeface="-apple-system"/>
                        </a:rPr>
                        <a:t>Dokumentation</a:t>
                      </a:r>
                      <a:r>
                        <a:rPr lang="en-GB" b="0" i="0" dirty="0">
                          <a:solidFill>
                            <a:schemeClr val="tx1"/>
                          </a:solidFill>
                          <a:effectLst/>
                          <a:latin typeface="-apple-system"/>
                        </a:rPr>
                        <a:t> &amp; </a:t>
                      </a:r>
                      <a:r>
                        <a:rPr lang="en-GB" b="0" i="0" dirty="0" err="1">
                          <a:solidFill>
                            <a:schemeClr val="tx1"/>
                          </a:solidFill>
                          <a:effectLst/>
                          <a:latin typeface="-apple-system"/>
                        </a:rPr>
                        <a:t>Präsentation</a:t>
                      </a:r>
                      <a:endParaRPr lang="en-GB" b="0" i="0" dirty="0">
                        <a:solidFill>
                          <a:schemeClr val="tx1"/>
                        </a:solidFill>
                        <a:effectLst/>
                        <a:latin typeface="-apple-system"/>
                      </a:endParaRPr>
                    </a:p>
                  </a:txBody>
                  <a:tcPr/>
                </a:tc>
                <a:tc>
                  <a:txBody>
                    <a:bodyPr/>
                    <a:lstStyle/>
                    <a:p>
                      <a:pPr algn="l">
                        <a:spcAft>
                          <a:spcPts val="1200"/>
                        </a:spcAft>
                        <a:buFont typeface="Arial" panose="020B0604020202020204" pitchFamily="34" charset="0"/>
                        <a:buNone/>
                      </a:pPr>
                      <a:r>
                        <a:rPr lang="en-GB" b="0" i="0" dirty="0">
                          <a:solidFill>
                            <a:schemeClr val="tx1"/>
                          </a:solidFill>
                          <a:effectLst/>
                          <a:latin typeface="-apple-system"/>
                        </a:rPr>
                        <a:t>API-</a:t>
                      </a:r>
                      <a:r>
                        <a:rPr lang="en-GB" b="0" i="0" dirty="0" err="1">
                          <a:solidFill>
                            <a:schemeClr val="tx1"/>
                          </a:solidFill>
                          <a:effectLst/>
                          <a:latin typeface="-apple-system"/>
                        </a:rPr>
                        <a:t>Anbindung</a:t>
                      </a:r>
                      <a:endParaRPr lang="en-GB" b="0" i="0" dirty="0">
                        <a:solidFill>
                          <a:schemeClr val="tx1"/>
                        </a:solidFill>
                        <a:effectLst/>
                        <a:latin typeface="-apple-system"/>
                      </a:endParaRPr>
                    </a:p>
                  </a:txBody>
                  <a:tcPr/>
                </a:tc>
                <a:tc>
                  <a:txBody>
                    <a:bodyPr/>
                    <a:lstStyle/>
                    <a:p>
                      <a:pPr marL="0" marR="0" lvl="0" indent="0" algn="l" defTabSz="914400" rtl="0" eaLnBrk="1" fontAlgn="auto" latinLnBrk="0" hangingPunct="1">
                        <a:lnSpc>
                          <a:spcPct val="100000"/>
                        </a:lnSpc>
                        <a:spcBef>
                          <a:spcPts val="1800"/>
                        </a:spcBef>
                        <a:spcAft>
                          <a:spcPts val="1200"/>
                        </a:spcAft>
                        <a:buClrTx/>
                        <a:buSzTx/>
                        <a:buFontTx/>
                        <a:buNone/>
                        <a:tabLst/>
                        <a:defRPr/>
                      </a:pPr>
                      <a:r>
                        <a:rPr lang="en-GB" b="0" i="0" dirty="0" err="1">
                          <a:solidFill>
                            <a:schemeClr val="tx1"/>
                          </a:solidFill>
                          <a:effectLst/>
                          <a:latin typeface="-apple-system"/>
                        </a:rPr>
                        <a:t>Sicherstellung</a:t>
                      </a:r>
                      <a:r>
                        <a:rPr lang="en-GB" b="0" i="0" dirty="0">
                          <a:solidFill>
                            <a:schemeClr val="tx1"/>
                          </a:solidFill>
                          <a:effectLst/>
                          <a:latin typeface="-apple-system"/>
                        </a:rPr>
                        <a:t> der </a:t>
                      </a:r>
                      <a:r>
                        <a:rPr lang="en-GB" b="0" i="0" dirty="0" err="1">
                          <a:solidFill>
                            <a:schemeClr val="tx1"/>
                          </a:solidFill>
                          <a:effectLst/>
                          <a:latin typeface="-apple-system"/>
                        </a:rPr>
                        <a:t>Benutzerfreundlichkeit</a:t>
                      </a:r>
                      <a:r>
                        <a:rPr lang="en-GB" b="0" i="0" dirty="0">
                          <a:solidFill>
                            <a:schemeClr val="tx1"/>
                          </a:solidFill>
                          <a:effectLst/>
                          <a:latin typeface="-apple-system"/>
                        </a:rPr>
                        <a:t>.</a:t>
                      </a:r>
                    </a:p>
                  </a:txBody>
                  <a:tcPr/>
                </a:tc>
                <a:extLst>
                  <a:ext uri="{0D108BD9-81ED-4DB2-BD59-A6C34878D82A}">
                    <a16:rowId xmlns:a16="http://schemas.microsoft.com/office/drawing/2014/main" val="3754762234"/>
                  </a:ext>
                </a:extLst>
              </a:tr>
            </a:tbl>
          </a:graphicData>
        </a:graphic>
      </p:graphicFrame>
      <p:sp>
        <p:nvSpPr>
          <p:cNvPr id="4" name="Date Placeholder 3">
            <a:extLst>
              <a:ext uri="{FF2B5EF4-FFF2-40B4-BE49-F238E27FC236}">
                <a16:creationId xmlns:a16="http://schemas.microsoft.com/office/drawing/2014/main" id="{768DAB5D-AEDC-65DB-90DA-325E1A2931D9}"/>
              </a:ext>
            </a:extLst>
          </p:cNvPr>
          <p:cNvSpPr>
            <a:spLocks noGrp="1"/>
          </p:cNvSpPr>
          <p:nvPr>
            <p:ph type="dt" sz="half" idx="10"/>
          </p:nvPr>
        </p:nvSpPr>
        <p:spPr/>
        <p:txBody>
          <a:bodyPr/>
          <a:lstStyle/>
          <a:p>
            <a:pPr>
              <a:defRPr/>
            </a:pPr>
            <a:fld id="{50912D09-B95B-4FE8-844E-553921792484}" type="datetime1">
              <a:rPr lang="de-DE" smtClean="0"/>
              <a:pPr>
                <a:defRPr/>
              </a:pPr>
              <a:t>07.07.25</a:t>
            </a:fld>
            <a:endParaRPr lang="de-DE" sz="1400"/>
          </a:p>
        </p:txBody>
      </p:sp>
      <p:sp>
        <p:nvSpPr>
          <p:cNvPr id="5" name="Slide Number Placeholder 4">
            <a:extLst>
              <a:ext uri="{FF2B5EF4-FFF2-40B4-BE49-F238E27FC236}">
                <a16:creationId xmlns:a16="http://schemas.microsoft.com/office/drawing/2014/main" id="{80E1F33E-B9CC-2F07-EADD-331D7308BB08}"/>
              </a:ext>
            </a:extLst>
          </p:cNvPr>
          <p:cNvSpPr>
            <a:spLocks noGrp="1"/>
          </p:cNvSpPr>
          <p:nvPr>
            <p:ph type="sldNum" sz="quarter" idx="11"/>
          </p:nvPr>
        </p:nvSpPr>
        <p:spPr/>
        <p:txBody>
          <a:bodyPr/>
          <a:lstStyle/>
          <a:p>
            <a:r>
              <a:rPr lang="de-DE" altLang="de-DE"/>
              <a:t>Seite </a:t>
            </a:r>
            <a:fld id="{8A07ED2B-52BA-4914-BF02-1934E264E68E}" type="slidenum">
              <a:rPr lang="de-DE" altLang="de-DE" smtClean="0"/>
              <a:pPr/>
              <a:t>9</a:t>
            </a:fld>
            <a:endParaRPr lang="de-DE" altLang="de-DE"/>
          </a:p>
        </p:txBody>
      </p:sp>
    </p:spTree>
    <p:extLst>
      <p:ext uri="{BB962C8B-B14F-4D97-AF65-F5344CB8AC3E}">
        <p14:creationId xmlns:p14="http://schemas.microsoft.com/office/powerpoint/2010/main" val="4017877464"/>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2813" rtl="0" eaLnBrk="1" fontAlgn="base" latinLnBrk="0" hangingPunct="1">
          <a:lnSpc>
            <a:spcPct val="100000"/>
          </a:lnSpc>
          <a:spcBef>
            <a:spcPct val="2000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2280</Words>
  <Application>Microsoft Macintosh PowerPoint</Application>
  <PresentationFormat>A4 Paper (210x297 mm)</PresentationFormat>
  <Paragraphs>325</Paragraphs>
  <Slides>16</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-apple-system</vt:lpstr>
      <vt:lpstr>Arial</vt:lpstr>
      <vt:lpstr>Wingdings</vt:lpstr>
      <vt:lpstr>Leere Präsentation</vt:lpstr>
      <vt:lpstr>Zwischenpräsentation  AI Lab Advanced Data Visualisation Agent</vt:lpstr>
      <vt:lpstr>Table of Content</vt:lpstr>
      <vt:lpstr>I. Einleitung</vt:lpstr>
      <vt:lpstr>Motivation</vt:lpstr>
      <vt:lpstr>Ziel</vt:lpstr>
      <vt:lpstr>Forschungsmethodik</vt:lpstr>
      <vt:lpstr>Framework</vt:lpstr>
      <vt:lpstr>Setup</vt:lpstr>
      <vt:lpstr>Aufgabenverteilung und Hauptverantwortlichkeiten</vt:lpstr>
      <vt:lpstr>Geplantes Vorgehen</vt:lpstr>
      <vt:lpstr>Architekturdiagramm</vt:lpstr>
      <vt:lpstr>Flow-/Sequenzdiagramm</vt:lpstr>
      <vt:lpstr>UI-MockUp / Prototyp</vt:lpstr>
      <vt:lpstr>II. Implementation and Execution</vt:lpstr>
      <vt:lpstr>III. Conclusion</vt:lpstr>
      <vt:lpstr>Quellen</vt:lpstr>
    </vt:vector>
  </TitlesOfParts>
  <Company>Andreas Jung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Ziegler, Heike</dc:creator>
  <cp:lastModifiedBy>Julian Erath</cp:lastModifiedBy>
  <cp:revision>264</cp:revision>
  <cp:lastPrinted>2009-06-16T07:45:26Z</cp:lastPrinted>
  <dcterms:modified xsi:type="dcterms:W3CDTF">2025-07-07T15:32:11Z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2025-06-03T20:49:07Z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6ab274bd-80f5-44a0-ab7f-98f18602259f</vt:lpwstr>
  </property>
  <property fmtid="{D5CDD505-2E9C-101B-9397-08002B2CF9AE}" pid="8" name="MSIP_Label_924dbb1d-991d-4bbd-aad5-33bac1d8ffaf_ContentBits">
    <vt:lpwstr>0</vt:lpwstr>
  </property>
  <property fmtid="{D5CDD505-2E9C-101B-9397-08002B2CF9AE}" pid="9" name="MSIP_Label_924dbb1d-991d-4bbd-aad5-33bac1d8ffaf_Tag">
    <vt:lpwstr>10, 3, 0, 1</vt:lpwstr>
  </property>
</Properties>
</file>